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6.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50" r:id="rId2"/>
    <p:sldId id="424" r:id="rId3"/>
    <p:sldId id="456" r:id="rId4"/>
    <p:sldId id="467" r:id="rId5"/>
    <p:sldId id="353" r:id="rId6"/>
    <p:sldId id="434" r:id="rId7"/>
    <p:sldId id="438" r:id="rId8"/>
    <p:sldId id="427" r:id="rId9"/>
    <p:sldId id="369" r:id="rId10"/>
    <p:sldId id="387" r:id="rId11"/>
    <p:sldId id="449" r:id="rId12"/>
    <p:sldId id="385" r:id="rId13"/>
    <p:sldId id="468" r:id="rId14"/>
    <p:sldId id="399" r:id="rId15"/>
    <p:sldId id="466" r:id="rId16"/>
    <p:sldId id="440" r:id="rId17"/>
    <p:sldId id="452" r:id="rId18"/>
    <p:sldId id="422" r:id="rId19"/>
    <p:sldId id="45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89D"/>
    <a:srgbClr val="A6A6A6"/>
    <a:srgbClr val="840002"/>
    <a:srgbClr val="F40006"/>
    <a:srgbClr val="1C00FF"/>
    <a:srgbClr val="DD00DE"/>
    <a:srgbClr val="02FF55"/>
    <a:srgbClr val="850C53"/>
    <a:srgbClr val="C70824"/>
    <a:srgbClr val="8D0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20" autoAdjust="0"/>
    <p:restoredTop sz="99618" autoAdjust="0"/>
  </p:normalViewPr>
  <p:slideViewPr>
    <p:cSldViewPr snapToGrid="0">
      <p:cViewPr varScale="1">
        <p:scale>
          <a:sx n="93" d="100"/>
          <a:sy n="93" d="100"/>
        </p:scale>
        <p:origin x="-1928" y="-9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 Id="rId3"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image" Target="../media/image38.emf"/><Relationship Id="rId2"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 Id="rId2"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516C6D-73D6-E144-9E16-54592AEAAC20}" type="datetimeFigureOut">
              <a:t>05/11/2014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9D14D8-193E-D840-9383-463773A9DFEF}" type="slidenum">
              <a:t>‹#›</a:t>
            </a:fld>
            <a:endParaRPr lang="en-US"/>
          </a:p>
        </p:txBody>
      </p:sp>
    </p:spTree>
    <p:extLst>
      <p:ext uri="{BB962C8B-B14F-4D97-AF65-F5344CB8AC3E}">
        <p14:creationId xmlns:p14="http://schemas.microsoft.com/office/powerpoint/2010/main" val="2811609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C51F8-3C5D-0D48-BE94-05C179A06A0C}" type="datetimeFigureOut">
              <a:rPr lang="en-US" smtClean="0"/>
              <a:pPr/>
              <a:t>05/11/2014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F0A84-B067-B149-B2B2-F16FD0AF3004}" type="slidenum">
              <a:rPr lang="en-US" smtClean="0"/>
              <a:pPr/>
              <a:t>‹#›</a:t>
            </a:fld>
            <a:endParaRPr lang="en-US"/>
          </a:p>
        </p:txBody>
      </p:sp>
    </p:spTree>
    <p:extLst>
      <p:ext uri="{BB962C8B-B14F-4D97-AF65-F5344CB8AC3E}">
        <p14:creationId xmlns:p14="http://schemas.microsoft.com/office/powerpoint/2010/main" val="29481979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5553E9F-BD0D-4742-8100-73395D82C08F}" type="slidenum">
              <a:rPr lang="en-US">
                <a:latin typeface="Times New Roman" pitchFamily="-65" charset="0"/>
                <a:ea typeface="ＭＳ Ｐゴシック" pitchFamily="-65" charset="-128"/>
                <a:cs typeface="ＭＳ Ｐゴシック" pitchFamily="-65" charset="-128"/>
              </a:rPr>
              <a:pPr/>
              <a:t>1</a:t>
            </a:fld>
            <a:endParaRPr lang="en-US">
              <a:latin typeface="Times New Roman" pitchFamily="-65" charset="0"/>
              <a:ea typeface="ＭＳ Ｐゴシック" pitchFamily="-65" charset="-128"/>
              <a:cs typeface="ＭＳ Ｐゴシック" pitchFamily="-65" charset="-128"/>
            </a:endParaRPr>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GB">
                <a:latin typeface="Times New Roman" pitchFamily="-65" charset="0"/>
                <a:ea typeface="ＭＳ Ｐゴシック" pitchFamily="-65" charset="-128"/>
                <a:cs typeface="ＭＳ Ｐゴシック" pitchFamily="-65" charset="-128"/>
              </a:rPr>
              <a:t>Heriot Watt</a:t>
            </a:r>
            <a:r>
              <a:rPr lang="en-GB" baseline="0">
                <a:latin typeface="Times New Roman" pitchFamily="-65" charset="0"/>
                <a:ea typeface="ＭＳ Ｐゴシック" pitchFamily="-65" charset="-128"/>
                <a:cs typeface="ＭＳ Ｐゴシック" pitchFamily="-65" charset="-128"/>
              </a:rPr>
              <a:t> has been active in frequency comb research since 2004.  We have built a large number of modelocked Ti:sapphire lasers that provided fully-locked combs up to repetition frequencies of 500 MHz.  Specifically, we developed a full comb on a single breadboard in 2011 (photo) as a demonstrator for M Squared Lasers, who subsequently licensed the technology from us.  This is potentially important in as much as our contribution of comb technology to the ELT project could be supported by M Squared Lasers as potential manufacturing partner.</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We have published a number of papers with NPL.  In collaboration with Patrick Gill’s group we developed a robust new method for comb stabilisation, which provided a factor of 10 reduction in phase noise compared to the state of the art nonlinear interferometer. The figure below (left) shows graphically the noise improvement we achieved.</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In the bottom right figure we show the radio frequency spectrum from our 500-MHz laser, and a zoomed in spectrum of the locked comb offset frequency of 10 MHz.  Since 2004 we have increasingly developed more of our own locking electronics, so we have a large amount of control and flexibility in the locking circuits we use.</a:t>
            </a:r>
            <a:endParaRPr lang="en-GB">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5553E9F-BD0D-4742-8100-73395D82C08F}" type="slidenum">
              <a:rPr lang="en-US">
                <a:latin typeface="Times New Roman" pitchFamily="-65" charset="0"/>
                <a:ea typeface="ＭＳ Ｐゴシック" pitchFamily="-65" charset="-128"/>
                <a:cs typeface="ＭＳ Ｐゴシック" pitchFamily="-65" charset="-128"/>
              </a:rPr>
              <a:pPr/>
              <a:t>2</a:t>
            </a:fld>
            <a:endParaRPr lang="en-US">
              <a:latin typeface="Times New Roman" pitchFamily="-65" charset="0"/>
              <a:ea typeface="ＭＳ Ｐゴシック" pitchFamily="-65" charset="-128"/>
              <a:cs typeface="ＭＳ Ｐゴシック" pitchFamily="-65" charset="-128"/>
            </a:endParaRPr>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GB">
                <a:latin typeface="Times New Roman" pitchFamily="-65" charset="0"/>
                <a:ea typeface="ＭＳ Ｐゴシック" pitchFamily="-65" charset="-128"/>
                <a:cs typeface="ＭＳ Ｐゴシック" pitchFamily="-65" charset="-128"/>
              </a:rPr>
              <a:t>Heriot Watt</a:t>
            </a:r>
            <a:r>
              <a:rPr lang="en-GB" baseline="0">
                <a:latin typeface="Times New Roman" pitchFamily="-65" charset="0"/>
                <a:ea typeface="ＭＳ Ｐゴシック" pitchFamily="-65" charset="-128"/>
                <a:cs typeface="ＭＳ Ｐゴシック" pitchFamily="-65" charset="-128"/>
              </a:rPr>
              <a:t> has been active in frequency comb research since 2004.  We have built a large number of modelocked Ti:sapphire lasers that provided fully-locked combs up to repetition frequencies of 500 MHz.  Specifically, we developed a full comb on a single breadboard in 2011 (photo) as a demonstrator for M Squared Lasers, who subsequently licensed the technology from us.  This is potentially important in as much as our contribution of comb technology to the ELT project could be supported by M Squared Lasers as potential manufacturing partner.</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We have published a number of papers with NPL.  In collaboration with Patrick Gill’s group we developed a robust new method for comb stabilisation, which provided a factor of 10 reduction in phase noise compared to the state of the art nonlinear interferometer. The figure below (left) shows graphically the noise improvement we achieved.</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In the bottom right figure we show the radio frequency spectrum from our 500-MHz laser, and a zoomed in spectrum of the locked comb offset frequency of 10 MHz.  Since 2004 we have increasingly developed more of our own locking electronics, so we have a large amount of control and flexibility in the locking circuits we use.</a:t>
            </a:r>
            <a:endParaRPr lang="en-GB">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5553E9F-BD0D-4742-8100-73395D82C08F}" type="slidenum">
              <a:rPr lang="en-US">
                <a:latin typeface="Times New Roman" pitchFamily="-65" charset="0"/>
                <a:ea typeface="ＭＳ Ｐゴシック" pitchFamily="-65" charset="-128"/>
                <a:cs typeface="ＭＳ Ｐゴシック" pitchFamily="-65" charset="-128"/>
              </a:rPr>
              <a:pPr/>
              <a:t>3</a:t>
            </a:fld>
            <a:endParaRPr lang="en-US">
              <a:latin typeface="Times New Roman" pitchFamily="-65" charset="0"/>
              <a:ea typeface="ＭＳ Ｐゴシック" pitchFamily="-65" charset="-128"/>
              <a:cs typeface="ＭＳ Ｐゴシック" pitchFamily="-65" charset="-128"/>
            </a:endParaRPr>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GB">
                <a:latin typeface="Times New Roman" pitchFamily="-65" charset="0"/>
                <a:ea typeface="ＭＳ Ｐゴシック" pitchFamily="-65" charset="-128"/>
                <a:cs typeface="ＭＳ Ｐゴシック" pitchFamily="-65" charset="-128"/>
              </a:rPr>
              <a:t>Core</a:t>
            </a:r>
            <a:r>
              <a:rPr lang="en-GB" baseline="0">
                <a:latin typeface="Times New Roman" pitchFamily="-65" charset="0"/>
                <a:ea typeface="ＭＳ Ｐゴシック" pitchFamily="-65" charset="-128"/>
                <a:cs typeface="ＭＳ Ｐゴシック" pitchFamily="-65" charset="-128"/>
              </a:rPr>
              <a:t> expertise in our group is the frequency conversion of modelocked lasers using optical parametric oscillators (“OPOs”) which allow a near-IR laser to be converted into the mid-IR, or (via frequency doubling) into tunable visible light.  In 2007 our group was the first to extend the femtosecond frequency comb concept to OPOs, building a comb that spanned 400nm – 2400nm. </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Since then we have refined the concept, paying particular attention to understanding the stability available from such OPO combs. We showed that a pump laser with no full comb stabilisation could be used to create a fully stabilized OPO comb, then we measured a stability of around 100 Hz in the optical comb line at 1.5 µm.  The linewidth of the individual comb lines is very narrow, since the OPO has no gain storage. The image on the right shows a measurement of a 15-Hz linewidth.  </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Our current direction of travel is to increase the intermode spacing using Fabry Perot filter cavities, and also to investigate direct routes to higher repetition rates by using direct optical frequency referencig, e.g. to a hyperfine transisition in Rb vapour.</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The requirements for the ELT are for comb spacings from 6 GHz (mid-IR) to 30+GHz (uv/visible).  We can envisage a combination of OPO and laser routes to address these requirements.  Mode flattening filters or even line-by-line shaping should be possible at these repetition rates.</a:t>
            </a:r>
          </a:p>
          <a:p>
            <a:endParaRPr lang="en-GB" baseline="0">
              <a:latin typeface="Times New Roman" pitchFamily="-65" charset="0"/>
              <a:ea typeface="ＭＳ Ｐゴシック" pitchFamily="-65" charset="-128"/>
              <a:cs typeface="ＭＳ Ｐゴシック" pitchFamily="-65" charset="-128"/>
            </a:endParaRPr>
          </a:p>
          <a:p>
            <a:endParaRPr lang="en-GB">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5553E9F-BD0D-4742-8100-73395D82C08F}" type="slidenum">
              <a:rPr lang="en-US">
                <a:latin typeface="Times New Roman" pitchFamily="-65" charset="0"/>
                <a:ea typeface="ＭＳ Ｐゴシック" pitchFamily="-65" charset="-128"/>
                <a:cs typeface="ＭＳ Ｐゴシック" pitchFamily="-65" charset="-128"/>
              </a:rPr>
              <a:pPr/>
              <a:t>4</a:t>
            </a:fld>
            <a:endParaRPr lang="en-US">
              <a:latin typeface="Times New Roman" pitchFamily="-65" charset="0"/>
              <a:ea typeface="ＭＳ Ｐゴシック" pitchFamily="-65" charset="-128"/>
              <a:cs typeface="ＭＳ Ｐゴシック" pitchFamily="-65" charset="-128"/>
            </a:endParaRPr>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GB">
                <a:latin typeface="Times New Roman" pitchFamily="-65" charset="0"/>
                <a:ea typeface="ＭＳ Ｐゴシック" pitchFamily="-65" charset="-128"/>
                <a:cs typeface="ＭＳ Ｐゴシック" pitchFamily="-65" charset="-128"/>
              </a:rPr>
              <a:t>Core</a:t>
            </a:r>
            <a:r>
              <a:rPr lang="en-GB" baseline="0">
                <a:latin typeface="Times New Roman" pitchFamily="-65" charset="0"/>
                <a:ea typeface="ＭＳ Ｐゴシック" pitchFamily="-65" charset="-128"/>
                <a:cs typeface="ＭＳ Ｐゴシック" pitchFamily="-65" charset="-128"/>
              </a:rPr>
              <a:t> expertise in our group is the frequency conversion of modelocked lasers using optical parametric oscillators (“OPOs”) which allow a near-IR laser to be converted into the mid-IR, or (via frequency doubling) into tunable visible light.  In 2007 our group was the first to extend the femtosecond frequency comb concept to OPOs, building a comb that spanned 400nm – 2400nm. </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Since then we have refined the concept, paying particular attention to understanding the stability available from such OPO combs. We showed that a pump laser with no full comb stabilisation could be used to create a fully stabilized OPO comb, then we measured a stability of around 100 Hz in the optical comb line at 1.5 µm.  The linewidth of the individual comb lines is very narrow, since the OPO has no gain storage. The image on the right shows a measurement of a 15-Hz linewidth.  </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Our current direction of travel is to increase the intermode spacing using Fabry Perot filter cavities, and also to investigate direct routes to higher repetition rates by using direct optical frequency referencig, e.g. to a hyperfine transisition in Rb vapour.</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The requirements for the ELT are for comb spacings from 6 GHz (mid-IR) to 30+GHz (uv/visible).  We can envisage a combination of OPO and laser routes to address these requirements.  Mode flattening filters or even line-by-line shaping should be possible at these repetition rates.</a:t>
            </a:r>
          </a:p>
          <a:p>
            <a:endParaRPr lang="en-GB" baseline="0">
              <a:latin typeface="Times New Roman" pitchFamily="-65" charset="0"/>
              <a:ea typeface="ＭＳ Ｐゴシック" pitchFamily="-65" charset="-128"/>
              <a:cs typeface="ＭＳ Ｐゴシック" pitchFamily="-65" charset="-128"/>
            </a:endParaRPr>
          </a:p>
          <a:p>
            <a:endParaRPr lang="en-GB">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5553E9F-BD0D-4742-8100-73395D82C08F}" type="slidenum">
              <a:rPr lang="en-US">
                <a:latin typeface="Times New Roman" pitchFamily="-65" charset="0"/>
                <a:ea typeface="ＭＳ Ｐゴシック" pitchFamily="-65" charset="-128"/>
                <a:cs typeface="ＭＳ Ｐゴシック" pitchFamily="-65" charset="-128"/>
              </a:rPr>
              <a:pPr/>
              <a:t>6</a:t>
            </a:fld>
            <a:endParaRPr lang="en-US">
              <a:latin typeface="Times New Roman" pitchFamily="-65" charset="0"/>
              <a:ea typeface="ＭＳ Ｐゴシック" pitchFamily="-65" charset="-128"/>
              <a:cs typeface="ＭＳ Ｐゴシック" pitchFamily="-65" charset="-128"/>
            </a:endParaRPr>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GB">
                <a:latin typeface="Times New Roman" pitchFamily="-65" charset="0"/>
                <a:ea typeface="ＭＳ Ｐゴシック" pitchFamily="-65" charset="-128"/>
                <a:cs typeface="ＭＳ Ｐゴシック" pitchFamily="-65" charset="-128"/>
              </a:rPr>
              <a:t>Heriot Watt</a:t>
            </a:r>
            <a:r>
              <a:rPr lang="en-GB" baseline="0">
                <a:latin typeface="Times New Roman" pitchFamily="-65" charset="0"/>
                <a:ea typeface="ＭＳ Ｐゴシック" pitchFamily="-65" charset="-128"/>
                <a:cs typeface="ＭＳ Ｐゴシック" pitchFamily="-65" charset="-128"/>
              </a:rPr>
              <a:t> has been active in frequency comb research since 2004.  We have built a large number of modelocked Ti:sapphire lasers that provided fully-locked combs up to repetition frequencies of 500 MHz.  Specifically, we developed a full comb on a single breadboard in 2011 (photo) as a demonstrator for M Squared Lasers, who subsequently licensed the technology from us.  This is potentially important in as much as our contribution of comb technology to the ELT project could be supported by M Squared Lasers as potential manufacturing partner.</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We have published a number of papers with NPL.  In collaboration with Patrick Gill’s group we developed a robust new method for comb stabilisation, which provided a factor of 10 reduction in phase noise compared to the state of the art nonlinear interferometer. The figure below (left) shows graphically the noise improvement we achieved.</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In the bottom right figure we show the radio frequency spectrum from our 500-MHz laser, and a zoomed in spectrum of the locked comb offset frequency of 10 MHz.  Since 2004 we have increasingly developed more of our own locking electronics, so we have a large amount of control and flexibility in the locking circuits we use.</a:t>
            </a:r>
            <a:endParaRPr lang="en-GB">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5553E9F-BD0D-4742-8100-73395D82C08F}" type="slidenum">
              <a:rPr lang="en-US">
                <a:latin typeface="Times New Roman" pitchFamily="-65" charset="0"/>
                <a:ea typeface="ＭＳ Ｐゴシック" pitchFamily="-65" charset="-128"/>
                <a:cs typeface="ＭＳ Ｐゴシック" pitchFamily="-65" charset="-128"/>
              </a:rPr>
              <a:pPr/>
              <a:t>7</a:t>
            </a:fld>
            <a:endParaRPr lang="en-US">
              <a:latin typeface="Times New Roman" pitchFamily="-65" charset="0"/>
              <a:ea typeface="ＭＳ Ｐゴシック" pitchFamily="-65" charset="-128"/>
              <a:cs typeface="ＭＳ Ｐゴシック" pitchFamily="-65" charset="-128"/>
            </a:endParaRPr>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GB">
                <a:latin typeface="Times New Roman" pitchFamily="-65" charset="0"/>
                <a:ea typeface="ＭＳ Ｐゴシック" pitchFamily="-65" charset="-128"/>
                <a:cs typeface="ＭＳ Ｐゴシック" pitchFamily="-65" charset="-128"/>
              </a:rPr>
              <a:t>Heriot Watt</a:t>
            </a:r>
            <a:r>
              <a:rPr lang="en-GB" baseline="0">
                <a:latin typeface="Times New Roman" pitchFamily="-65" charset="0"/>
                <a:ea typeface="ＭＳ Ｐゴシック" pitchFamily="-65" charset="-128"/>
                <a:cs typeface="ＭＳ Ｐゴシック" pitchFamily="-65" charset="-128"/>
              </a:rPr>
              <a:t> has been active in frequency comb research since 2004.  We have built a large number of modelocked Ti:sapphire lasers that provided fully-locked combs up to repetition frequencies of 500 MHz.  Specifically, we developed a full comb on a single breadboard in 2011 (photo) as a demonstrator for M Squared Lasers, who subsequently licensed the technology from us.  This is potentially important in as much as our contribution of comb technology to the ELT project could be supported by M Squared Lasers as potential manufacturing partner.</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We have published a number of papers with NPL.  In collaboration with Patrick Gill’s group we developed a robust new method for comb stabilisation, which provided a factor of 10 reduction in phase noise compared to the state of the art nonlinear interferometer. The figure below (left) shows graphically the noise improvement we achieved.</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In the bottom right figure we show the radio frequency spectrum from our 500-MHz laser, and a zoomed in spectrum of the locked comb offset frequency of 10 MHz.  Since 2004 we have increasingly developed more of our own locking electronics, so we have a large amount of control and flexibility in the locking circuits we use.</a:t>
            </a:r>
            <a:endParaRPr lang="en-GB">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a typeface="MS PGothic"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9B6D0C14-7F3E-0C43-966B-F1802D72ABC9}" type="slidenum">
              <a:rPr lang="en-GB">
                <a:cs typeface="Arial" charset="0"/>
              </a:rPr>
              <a:pPr/>
              <a:t>16</a:t>
            </a:fld>
            <a:endParaRPr lang="en-GB">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5553E9F-BD0D-4742-8100-73395D82C08F}" type="slidenum">
              <a:rPr lang="en-US">
                <a:latin typeface="Times New Roman" pitchFamily="-65" charset="0"/>
                <a:ea typeface="ＭＳ Ｐゴシック" pitchFamily="-65" charset="-128"/>
                <a:cs typeface="ＭＳ Ｐゴシック" pitchFamily="-65" charset="-128"/>
              </a:rPr>
              <a:pPr/>
              <a:t>19</a:t>
            </a:fld>
            <a:endParaRPr lang="en-US">
              <a:latin typeface="Times New Roman" pitchFamily="-65" charset="0"/>
              <a:ea typeface="ＭＳ Ｐゴシック" pitchFamily="-65" charset="-128"/>
              <a:cs typeface="ＭＳ Ｐゴシック" pitchFamily="-65" charset="-128"/>
            </a:endParaRPr>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p:spPr>
        <p:txBody>
          <a:bodyPr/>
          <a:lstStyle/>
          <a:p>
            <a:r>
              <a:rPr lang="en-GB">
                <a:latin typeface="Times New Roman" pitchFamily="-65" charset="0"/>
                <a:ea typeface="ＭＳ Ｐゴシック" pitchFamily="-65" charset="-128"/>
                <a:cs typeface="ＭＳ Ｐゴシック" pitchFamily="-65" charset="-128"/>
              </a:rPr>
              <a:t>Core</a:t>
            </a:r>
            <a:r>
              <a:rPr lang="en-GB" baseline="0">
                <a:latin typeface="Times New Roman" pitchFamily="-65" charset="0"/>
                <a:ea typeface="ＭＳ Ｐゴシック" pitchFamily="-65" charset="-128"/>
                <a:cs typeface="ＭＳ Ｐゴシック" pitchFamily="-65" charset="-128"/>
              </a:rPr>
              <a:t> expertise in our group is the frequency conversion of modelocked lasers using optical parametric oscillators (“OPOs”) which allow a near-IR laser to be converted into the mid-IR, or (via frequency doubling) into tunable visible light.  In 2007 our group was the first to extend the femtosecond frequency comb concept to OPOs, building a comb that spanned 400nm – 2400nm. </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Since then we have refined the concept, paying particular attention to understanding the stability available from such OPO combs. We showed that a pump laser with no full comb stabilisation could be used to create a fully stabilized OPO comb, then we measured a stability of around 100 Hz in the optical comb line at 1.5 µm.  The linewidth of the individual comb lines is very narrow, since the OPO has no gain storage. The image on the right shows a measurement of a 15-Hz linewidth.  </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Our current direction of travel is to increase the intermode spacing using Fabry Perot filter cavities, and also to investigate direct routes to higher repetition rates by using direct optical frequency referencig, e.g. to a hyperfine transisition in Rb vapour.</a:t>
            </a:r>
          </a:p>
          <a:p>
            <a:endParaRPr lang="en-GB" baseline="0">
              <a:latin typeface="Times New Roman" pitchFamily="-65" charset="0"/>
              <a:ea typeface="ＭＳ Ｐゴシック" pitchFamily="-65" charset="-128"/>
              <a:cs typeface="ＭＳ Ｐゴシック" pitchFamily="-65" charset="-128"/>
            </a:endParaRPr>
          </a:p>
          <a:p>
            <a:r>
              <a:rPr lang="en-GB" baseline="0">
                <a:latin typeface="Times New Roman" pitchFamily="-65" charset="0"/>
                <a:ea typeface="ＭＳ Ｐゴシック" pitchFamily="-65" charset="-128"/>
                <a:cs typeface="ＭＳ Ｐゴシック" pitchFamily="-65" charset="-128"/>
              </a:rPr>
              <a:t>The requirements for the ELT are for comb spacings from 6 GHz (mid-IR) to 30+GHz (uv/visible).  We can envisage a combination of OPO and laser routes to address these requirements.  Mode flattening filters or even line-by-line shaping should be possible at these repetition rates.</a:t>
            </a:r>
          </a:p>
          <a:p>
            <a:endParaRPr lang="en-GB" baseline="0">
              <a:latin typeface="Times New Roman" pitchFamily="-65" charset="0"/>
              <a:ea typeface="ＭＳ Ｐゴシック" pitchFamily="-65" charset="-128"/>
              <a:cs typeface="ＭＳ Ｐゴシック" pitchFamily="-65" charset="-128"/>
            </a:endParaRPr>
          </a:p>
          <a:p>
            <a:endParaRPr lang="en-GB">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5" name="Footer Placeholder 4"/>
          <p:cNvSpPr>
            <a:spLocks noGrp="1"/>
          </p:cNvSpPr>
          <p:nvPr>
            <p:ph type="ftr" sz="quarter" idx="11"/>
          </p:nvPr>
        </p:nvSpPr>
        <p:spPr>
          <a:xfrm>
            <a:off x="4307962" y="634424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5" name="Footer Placeholder 4"/>
          <p:cNvSpPr>
            <a:spLocks noGrp="1"/>
          </p:cNvSpPr>
          <p:nvPr>
            <p:ph type="ftr" sz="quarter" idx="11"/>
          </p:nvPr>
        </p:nvSpPr>
        <p:spPr>
          <a:xfrm>
            <a:off x="4307962" y="634424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5" name="Footer Placeholder 4"/>
          <p:cNvSpPr>
            <a:spLocks noGrp="1"/>
          </p:cNvSpPr>
          <p:nvPr>
            <p:ph type="ftr" sz="quarter" idx="11"/>
          </p:nvPr>
        </p:nvSpPr>
        <p:spPr>
          <a:xfrm>
            <a:off x="4307962" y="634424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406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2" name="TextBox 1"/>
          <p:cNvSpPr txBox="1"/>
          <p:nvPr userDrawn="1"/>
        </p:nvSpPr>
        <p:spPr>
          <a:xfrm>
            <a:off x="5084763" y="6149975"/>
            <a:ext cx="3168650" cy="460375"/>
          </a:xfrm>
          <a:prstGeom prst="rect">
            <a:avLst/>
          </a:prstGeom>
          <a:noFill/>
        </p:spPr>
        <p:txBody>
          <a:bodyPr>
            <a:spAutoFit/>
          </a:bodyPr>
          <a:lstStyle/>
          <a:p>
            <a:pPr>
              <a:defRPr/>
            </a:pPr>
            <a:r>
              <a:rPr lang="en-GB" sz="2400" b="1" kern="0" spc="90" dirty="0">
                <a:solidFill>
                  <a:schemeClr val="tx1">
                    <a:lumMod val="85000"/>
                    <a:lumOff val="15000"/>
                  </a:schemeClr>
                </a:solidFill>
                <a:ea typeface="+mn-ea"/>
                <a:cs typeface="Arial" charset="0"/>
              </a:rPr>
              <a:t>METROCOMB</a:t>
            </a:r>
          </a:p>
        </p:txBody>
      </p:sp>
      <p:sp>
        <p:nvSpPr>
          <p:cNvPr id="4" name="TextBox 3"/>
          <p:cNvSpPr txBox="1">
            <a:spLocks noChangeArrowheads="1"/>
          </p:cNvSpPr>
          <p:nvPr userDrawn="1"/>
        </p:nvSpPr>
        <p:spPr bwMode="auto">
          <a:xfrm>
            <a:off x="1655763" y="6227763"/>
            <a:ext cx="3457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0000"/>
              </a:lnSpc>
            </a:pPr>
            <a:r>
              <a:rPr lang="en-GB" altLang="en-US" sz="900">
                <a:solidFill>
                  <a:srgbClr val="0D0D0D"/>
                </a:solidFill>
                <a:cs typeface="Arial" pitchFamily="34" charset="0"/>
              </a:rPr>
              <a:t>The METROCOMB project has received funding from the European Community’s Seventh Framework Programme (FP7/2007-2013) UNDER Grant Agreement no 605057</a:t>
            </a:r>
          </a:p>
        </p:txBody>
      </p:sp>
    </p:spTree>
    <p:extLst>
      <p:ext uri="{BB962C8B-B14F-4D97-AF65-F5344CB8AC3E}">
        <p14:creationId xmlns:p14="http://schemas.microsoft.com/office/powerpoint/2010/main" val="332540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2" name="TextBox 1"/>
          <p:cNvSpPr txBox="1"/>
          <p:nvPr userDrawn="1"/>
        </p:nvSpPr>
        <p:spPr>
          <a:xfrm>
            <a:off x="5084763" y="6149975"/>
            <a:ext cx="3168650" cy="460375"/>
          </a:xfrm>
          <a:prstGeom prst="rect">
            <a:avLst/>
          </a:prstGeom>
          <a:noFill/>
        </p:spPr>
        <p:txBody>
          <a:bodyPr>
            <a:spAutoFit/>
          </a:bodyPr>
          <a:lstStyle/>
          <a:p>
            <a:pPr>
              <a:defRPr/>
            </a:pPr>
            <a:r>
              <a:rPr lang="en-GB" sz="2400" b="1" kern="0" spc="90" dirty="0">
                <a:solidFill>
                  <a:schemeClr val="tx1">
                    <a:lumMod val="85000"/>
                    <a:lumOff val="15000"/>
                  </a:schemeClr>
                </a:solidFill>
                <a:ea typeface="+mn-ea"/>
                <a:cs typeface="Arial" charset="0"/>
              </a:rPr>
              <a:t>METROCOMB</a:t>
            </a:r>
          </a:p>
        </p:txBody>
      </p:sp>
      <p:sp>
        <p:nvSpPr>
          <p:cNvPr id="4" name="TextBox 3"/>
          <p:cNvSpPr txBox="1">
            <a:spLocks noChangeArrowheads="1"/>
          </p:cNvSpPr>
          <p:nvPr userDrawn="1"/>
        </p:nvSpPr>
        <p:spPr bwMode="auto">
          <a:xfrm>
            <a:off x="1655763" y="6227763"/>
            <a:ext cx="3457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0000"/>
              </a:lnSpc>
            </a:pPr>
            <a:r>
              <a:rPr lang="en-GB" altLang="en-US" sz="900">
                <a:solidFill>
                  <a:srgbClr val="0D0D0D"/>
                </a:solidFill>
                <a:cs typeface="Arial" pitchFamily="34" charset="0"/>
              </a:rPr>
              <a:t>The METROCOMB project has received funding from the European Community’s Seventh Framework Programme (FP7/2007-2013) UNDER Grant Agreement no 605057</a:t>
            </a:r>
          </a:p>
        </p:txBody>
      </p:sp>
    </p:spTree>
    <p:extLst>
      <p:ext uri="{BB962C8B-B14F-4D97-AF65-F5344CB8AC3E}">
        <p14:creationId xmlns:p14="http://schemas.microsoft.com/office/powerpoint/2010/main" val="3325406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2" name="TextBox 1"/>
          <p:cNvSpPr txBox="1"/>
          <p:nvPr userDrawn="1"/>
        </p:nvSpPr>
        <p:spPr>
          <a:xfrm>
            <a:off x="5084763" y="6149975"/>
            <a:ext cx="3168650" cy="460375"/>
          </a:xfrm>
          <a:prstGeom prst="rect">
            <a:avLst/>
          </a:prstGeom>
          <a:noFill/>
        </p:spPr>
        <p:txBody>
          <a:bodyPr>
            <a:spAutoFit/>
          </a:bodyPr>
          <a:lstStyle/>
          <a:p>
            <a:pPr>
              <a:defRPr/>
            </a:pPr>
            <a:r>
              <a:rPr lang="en-GB" sz="2400" b="1" kern="0" spc="90" dirty="0">
                <a:solidFill>
                  <a:schemeClr val="tx1">
                    <a:lumMod val="85000"/>
                    <a:lumOff val="15000"/>
                  </a:schemeClr>
                </a:solidFill>
                <a:ea typeface="+mn-ea"/>
                <a:cs typeface="Arial" charset="0"/>
              </a:rPr>
              <a:t>METROCOMB</a:t>
            </a:r>
          </a:p>
        </p:txBody>
      </p:sp>
      <p:sp>
        <p:nvSpPr>
          <p:cNvPr id="4" name="TextBox 3"/>
          <p:cNvSpPr txBox="1">
            <a:spLocks noChangeArrowheads="1"/>
          </p:cNvSpPr>
          <p:nvPr userDrawn="1"/>
        </p:nvSpPr>
        <p:spPr bwMode="auto">
          <a:xfrm>
            <a:off x="1655763" y="6227763"/>
            <a:ext cx="3457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0000"/>
              </a:lnSpc>
            </a:pPr>
            <a:r>
              <a:rPr lang="en-GB" altLang="en-US" sz="900">
                <a:solidFill>
                  <a:srgbClr val="0D0D0D"/>
                </a:solidFill>
                <a:cs typeface="Arial" pitchFamily="34" charset="0"/>
              </a:rPr>
              <a:t>The METROCOMB project has received funding from the European Community’s Seventh Framework Programme (FP7/2007-2013) UNDER Grant Agreement no 605057</a:t>
            </a:r>
          </a:p>
        </p:txBody>
      </p:sp>
    </p:spTree>
    <p:extLst>
      <p:ext uri="{BB962C8B-B14F-4D97-AF65-F5344CB8AC3E}">
        <p14:creationId xmlns:p14="http://schemas.microsoft.com/office/powerpoint/2010/main" val="332540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2" name="TextBox 1"/>
          <p:cNvSpPr txBox="1"/>
          <p:nvPr userDrawn="1"/>
        </p:nvSpPr>
        <p:spPr>
          <a:xfrm>
            <a:off x="5084763" y="6149975"/>
            <a:ext cx="3168650" cy="460375"/>
          </a:xfrm>
          <a:prstGeom prst="rect">
            <a:avLst/>
          </a:prstGeom>
          <a:noFill/>
        </p:spPr>
        <p:txBody>
          <a:bodyPr>
            <a:spAutoFit/>
          </a:bodyPr>
          <a:lstStyle/>
          <a:p>
            <a:pPr>
              <a:defRPr/>
            </a:pPr>
            <a:r>
              <a:rPr lang="en-GB" sz="2400" b="1" kern="0" spc="90" dirty="0">
                <a:solidFill>
                  <a:schemeClr val="tx1">
                    <a:lumMod val="85000"/>
                    <a:lumOff val="15000"/>
                  </a:schemeClr>
                </a:solidFill>
                <a:ea typeface="+mn-ea"/>
                <a:cs typeface="Arial" charset="0"/>
              </a:rPr>
              <a:t>METROCOMB</a:t>
            </a:r>
          </a:p>
        </p:txBody>
      </p:sp>
      <p:sp>
        <p:nvSpPr>
          <p:cNvPr id="4" name="TextBox 3"/>
          <p:cNvSpPr txBox="1">
            <a:spLocks noChangeArrowheads="1"/>
          </p:cNvSpPr>
          <p:nvPr userDrawn="1"/>
        </p:nvSpPr>
        <p:spPr bwMode="auto">
          <a:xfrm>
            <a:off x="1655763" y="6227763"/>
            <a:ext cx="34575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10000"/>
              </a:lnSpc>
            </a:pPr>
            <a:r>
              <a:rPr lang="en-GB" altLang="en-US" sz="900">
                <a:solidFill>
                  <a:srgbClr val="0D0D0D"/>
                </a:solidFill>
                <a:cs typeface="Arial" pitchFamily="34" charset="0"/>
              </a:rPr>
              <a:t>The METROCOMB project has received funding from the European Community’s Seventh Framework Programme (FP7/2007-2013) UNDER Grant Agreement no 605057</a:t>
            </a:r>
          </a:p>
        </p:txBody>
      </p:sp>
    </p:spTree>
    <p:extLst>
      <p:ext uri="{BB962C8B-B14F-4D97-AF65-F5344CB8AC3E}">
        <p14:creationId xmlns:p14="http://schemas.microsoft.com/office/powerpoint/2010/main" val="3325406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2684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40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40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5" name="Footer Placeholder 4"/>
          <p:cNvSpPr>
            <a:spLocks noGrp="1"/>
          </p:cNvSpPr>
          <p:nvPr>
            <p:ph type="ftr" sz="quarter" idx="11"/>
          </p:nvPr>
        </p:nvSpPr>
        <p:spPr>
          <a:xfrm>
            <a:off x="4307962" y="634424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5" name="Footer Placeholder 4"/>
          <p:cNvSpPr>
            <a:spLocks noGrp="1"/>
          </p:cNvSpPr>
          <p:nvPr>
            <p:ph type="ftr" sz="quarter" idx="11"/>
          </p:nvPr>
        </p:nvSpPr>
        <p:spPr>
          <a:xfrm>
            <a:off x="4307962" y="634424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6" name="Footer Placeholder 5"/>
          <p:cNvSpPr>
            <a:spLocks noGrp="1"/>
          </p:cNvSpPr>
          <p:nvPr>
            <p:ph type="ftr" sz="quarter" idx="11"/>
          </p:nvPr>
        </p:nvSpPr>
        <p:spPr>
          <a:xfrm>
            <a:off x="4307962" y="634424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8" name="Footer Placeholder 7"/>
          <p:cNvSpPr>
            <a:spLocks noGrp="1"/>
          </p:cNvSpPr>
          <p:nvPr>
            <p:ph type="ftr" sz="quarter" idx="11"/>
          </p:nvPr>
        </p:nvSpPr>
        <p:spPr>
          <a:xfrm>
            <a:off x="4307962" y="634424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4" name="Footer Placeholder 3"/>
          <p:cNvSpPr>
            <a:spLocks noGrp="1"/>
          </p:cNvSpPr>
          <p:nvPr>
            <p:ph type="ftr" sz="quarter" idx="11"/>
          </p:nvPr>
        </p:nvSpPr>
        <p:spPr>
          <a:xfrm>
            <a:off x="4307962" y="634424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3" name="Footer Placeholder 2"/>
          <p:cNvSpPr>
            <a:spLocks noGrp="1"/>
          </p:cNvSpPr>
          <p:nvPr>
            <p:ph type="ftr" sz="quarter" idx="11"/>
          </p:nvPr>
        </p:nvSpPr>
        <p:spPr>
          <a:xfrm>
            <a:off x="4307962" y="634424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6" name="Footer Placeholder 5"/>
          <p:cNvSpPr>
            <a:spLocks noGrp="1"/>
          </p:cNvSpPr>
          <p:nvPr>
            <p:ph type="ftr" sz="quarter" idx="11"/>
          </p:nvPr>
        </p:nvSpPr>
        <p:spPr>
          <a:xfrm>
            <a:off x="4307962" y="634424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1990809" y="6344248"/>
            <a:ext cx="2133600" cy="365125"/>
          </a:xfrm>
          <a:prstGeom prst="rect">
            <a:avLst/>
          </a:prstGeom>
        </p:spPr>
        <p:txBody>
          <a:bodyPr/>
          <a:lstStyle/>
          <a:p>
            <a:fld id="{F78D499F-7F46-994E-8DE6-E6384AFE181D}" type="datetimeFigureOut">
              <a:rPr lang="en-US" smtClean="0"/>
              <a:pPr/>
              <a:t>05/11/2014</a:t>
            </a:fld>
            <a:endParaRPr lang="en-US"/>
          </a:p>
        </p:txBody>
      </p:sp>
      <p:sp>
        <p:nvSpPr>
          <p:cNvPr id="6" name="Footer Placeholder 5"/>
          <p:cNvSpPr>
            <a:spLocks noGrp="1"/>
          </p:cNvSpPr>
          <p:nvPr>
            <p:ph type="ftr" sz="quarter" idx="11"/>
          </p:nvPr>
        </p:nvSpPr>
        <p:spPr>
          <a:xfrm>
            <a:off x="4307962" y="634424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842881" y="6344248"/>
            <a:ext cx="2133600" cy="365125"/>
          </a:xfrm>
          <a:prstGeom prst="rect">
            <a:avLst/>
          </a:prstGeom>
        </p:spPr>
        <p:txBody>
          <a:bodyPr/>
          <a:lstStyle/>
          <a:p>
            <a:fld id="{C2945624-EB7C-2E44-9A53-2391A3ADB5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jpeg"/><Relationship Id="rId22" Type="http://schemas.openxmlformats.org/officeDocument/2006/relationships/image" Target="../media/image2.png"/><Relationship Id="rId23" Type="http://schemas.openxmlformats.org/officeDocument/2006/relationships/image" Target="../media/image3.png"/><Relationship Id="rId24" Type="http://schemas.openxmlformats.org/officeDocument/2006/relationships/image" Target="../media/image4.png"/><Relationship Id="rId25" Type="http://schemas.openxmlformats.org/officeDocument/2006/relationships/image" Target="../media/image5.png"/><Relationship Id="rId26" Type="http://schemas.openxmlformats.org/officeDocument/2006/relationships/image" Target="../media/image6.png"/><Relationship Id="rId27" Type="http://schemas.openxmlformats.org/officeDocument/2006/relationships/image" Target="../media/image7.png"/><Relationship Id="rId28" Type="http://schemas.openxmlformats.org/officeDocument/2006/relationships/image" Target="../media/image8.png"/><Relationship Id="rId29" Type="http://schemas.openxmlformats.org/officeDocument/2006/relationships/image" Target="../media/image9.png"/><Relationship Id="rId30" Type="http://schemas.openxmlformats.org/officeDocument/2006/relationships/image" Target="../media/image10.png"/><Relationship Id="rId31" Type="http://schemas.openxmlformats.org/officeDocument/2006/relationships/image" Target="../media/image11.png"/><Relationship Id="rId32" Type="http://schemas.openxmlformats.org/officeDocument/2006/relationships/image" Target="../media/image1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9" descr="flag_black_white_low.jpg (427×285)"/>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492830" y="6371141"/>
            <a:ext cx="643537" cy="42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8" name="Rectangle 7"/>
          <p:cNvSpPr/>
          <p:nvPr userDrawn="1"/>
        </p:nvSpPr>
        <p:spPr>
          <a:xfrm>
            <a:off x="165100" y="161957"/>
            <a:ext cx="1282700" cy="3841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7" descr="colour logo ppt"/>
          <p:cNvPicPr>
            <a:picLocks noChangeAspect="1" noChangeArrowheads="1"/>
          </p:cNvPicPr>
          <p:nvPr userDrawn="1"/>
        </p:nvPicPr>
        <p:blipFill>
          <a:blip r:embed="rId22"/>
          <a:srcRect/>
          <a:stretch>
            <a:fillRect/>
          </a:stretch>
        </p:blipFill>
        <p:spPr bwMode="auto">
          <a:xfrm>
            <a:off x="7924800" y="1"/>
            <a:ext cx="1066800" cy="807808"/>
          </a:xfrm>
          <a:prstGeom prst="rect">
            <a:avLst/>
          </a:prstGeom>
          <a:noFill/>
        </p:spPr>
      </p:pic>
      <p:pic>
        <p:nvPicPr>
          <p:cNvPr id="10" name="Picture 9"/>
          <p:cNvPicPr>
            <a:picLocks noChangeAspect="1"/>
          </p:cNvPicPr>
          <p:nvPr userDrawn="1"/>
        </p:nvPicPr>
        <p:blipFill>
          <a:blip r:embed="rId23"/>
          <a:stretch>
            <a:fillRect/>
          </a:stretch>
        </p:blipFill>
        <p:spPr>
          <a:xfrm>
            <a:off x="76200" y="60989"/>
            <a:ext cx="1282700" cy="646374"/>
          </a:xfrm>
          <a:prstGeom prst="rect">
            <a:avLst/>
          </a:prstGeom>
        </p:spPr>
      </p:pic>
      <p:pic>
        <p:nvPicPr>
          <p:cNvPr id="11" name="Picture 10"/>
          <p:cNvPicPr>
            <a:picLocks noChangeAspect="1"/>
          </p:cNvPicPr>
          <p:nvPr userDrawn="1"/>
        </p:nvPicPr>
        <p:blipFill>
          <a:blip r:embed="rId24"/>
          <a:stretch>
            <a:fillRect/>
          </a:stretch>
        </p:blipFill>
        <p:spPr>
          <a:xfrm>
            <a:off x="143937" y="6379608"/>
            <a:ext cx="1669544" cy="362143"/>
          </a:xfrm>
          <a:prstGeom prst="rect">
            <a:avLst/>
          </a:prstGeom>
        </p:spPr>
      </p:pic>
      <p:pic>
        <p:nvPicPr>
          <p:cNvPr id="13" name="Picture 12"/>
          <p:cNvPicPr>
            <a:picLocks noChangeAspect="1"/>
          </p:cNvPicPr>
          <p:nvPr userDrawn="1"/>
        </p:nvPicPr>
        <p:blipFill>
          <a:blip r:embed="rId25"/>
          <a:stretch>
            <a:fillRect/>
          </a:stretch>
        </p:blipFill>
        <p:spPr>
          <a:xfrm>
            <a:off x="4665728" y="6409642"/>
            <a:ext cx="821991" cy="448358"/>
          </a:xfrm>
          <a:prstGeom prst="rect">
            <a:avLst/>
          </a:prstGeom>
        </p:spPr>
      </p:pic>
      <p:pic>
        <p:nvPicPr>
          <p:cNvPr id="14" name="Picture 13"/>
          <p:cNvPicPr>
            <a:picLocks noChangeAspect="1"/>
          </p:cNvPicPr>
          <p:nvPr userDrawn="1"/>
        </p:nvPicPr>
        <p:blipFill>
          <a:blip r:embed="rId26"/>
          <a:stretch>
            <a:fillRect/>
          </a:stretch>
        </p:blipFill>
        <p:spPr>
          <a:xfrm>
            <a:off x="3231454" y="6318000"/>
            <a:ext cx="805781" cy="540000"/>
          </a:xfrm>
          <a:prstGeom prst="rect">
            <a:avLst/>
          </a:prstGeom>
        </p:spPr>
      </p:pic>
      <p:pic>
        <p:nvPicPr>
          <p:cNvPr id="15" name="Picture 4"/>
          <p:cNvPicPr>
            <a:picLocks noChangeAspect="1" noChangeArrowheads="1"/>
          </p:cNvPicPr>
          <p:nvPr userDrawn="1"/>
        </p:nvPicPr>
        <p:blipFill>
          <a:blip r:embed="rId27">
            <a:extLst>
              <a:ext uri="{28A0092B-C50C-407E-A947-70E740481C1C}">
                <a14:useLocalDpi xmlns:a14="http://schemas.microsoft.com/office/drawing/2010/main" val="0"/>
              </a:ext>
            </a:extLst>
          </a:blip>
          <a:srcRect l="55511" b="3647"/>
          <a:stretch>
            <a:fillRect/>
          </a:stretch>
        </p:blipFill>
        <p:spPr bwMode="auto">
          <a:xfrm>
            <a:off x="1891636" y="6333041"/>
            <a:ext cx="573832" cy="48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 name="Picture 16"/>
          <p:cNvPicPr>
            <a:picLocks noChangeAspect="1"/>
          </p:cNvPicPr>
          <p:nvPr userDrawn="1"/>
        </p:nvPicPr>
        <p:blipFill>
          <a:blip r:embed="rId28"/>
          <a:stretch>
            <a:fillRect/>
          </a:stretch>
        </p:blipFill>
        <p:spPr>
          <a:xfrm>
            <a:off x="5625139" y="6442452"/>
            <a:ext cx="462396" cy="390147"/>
          </a:xfrm>
          <a:prstGeom prst="rect">
            <a:avLst/>
          </a:prstGeom>
        </p:spPr>
      </p:pic>
      <p:pic>
        <p:nvPicPr>
          <p:cNvPr id="18" name="Picture 17"/>
          <p:cNvPicPr>
            <a:picLocks noChangeAspect="1"/>
          </p:cNvPicPr>
          <p:nvPr userDrawn="1"/>
        </p:nvPicPr>
        <p:blipFill>
          <a:blip r:embed="rId29"/>
          <a:stretch>
            <a:fillRect/>
          </a:stretch>
        </p:blipFill>
        <p:spPr>
          <a:xfrm>
            <a:off x="6117536" y="6548325"/>
            <a:ext cx="1549400" cy="194191"/>
          </a:xfrm>
          <a:prstGeom prst="rect">
            <a:avLst/>
          </a:prstGeom>
        </p:spPr>
      </p:pic>
      <p:pic>
        <p:nvPicPr>
          <p:cNvPr id="19" name="Picture 18"/>
          <p:cNvPicPr>
            <a:picLocks noChangeAspect="1"/>
          </p:cNvPicPr>
          <p:nvPr userDrawn="1"/>
        </p:nvPicPr>
        <p:blipFill>
          <a:blip r:embed="rId30"/>
          <a:stretch>
            <a:fillRect/>
          </a:stretch>
        </p:blipFill>
        <p:spPr>
          <a:xfrm>
            <a:off x="7702756" y="6460068"/>
            <a:ext cx="524888" cy="296333"/>
          </a:xfrm>
          <a:prstGeom prst="rect">
            <a:avLst/>
          </a:prstGeom>
        </p:spPr>
      </p:pic>
      <p:pic>
        <p:nvPicPr>
          <p:cNvPr id="20" name="Picture 19"/>
          <p:cNvPicPr>
            <a:picLocks noChangeAspect="1"/>
          </p:cNvPicPr>
          <p:nvPr userDrawn="1"/>
        </p:nvPicPr>
        <p:blipFill>
          <a:blip r:embed="rId31"/>
          <a:stretch>
            <a:fillRect/>
          </a:stretch>
        </p:blipFill>
        <p:spPr>
          <a:xfrm>
            <a:off x="8356601" y="6431749"/>
            <a:ext cx="711200" cy="392386"/>
          </a:xfrm>
          <a:prstGeom prst="rect">
            <a:avLst/>
          </a:prstGeom>
        </p:spPr>
      </p:pic>
      <p:cxnSp>
        <p:nvCxnSpPr>
          <p:cNvPr id="22" name="Straight Connector 21"/>
          <p:cNvCxnSpPr/>
          <p:nvPr userDrawn="1"/>
        </p:nvCxnSpPr>
        <p:spPr>
          <a:xfrm>
            <a:off x="-59267" y="6239932"/>
            <a:ext cx="9355667" cy="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userDrawn="1"/>
        </p:nvPicPr>
        <p:blipFill>
          <a:blip r:embed="rId32"/>
          <a:stretch>
            <a:fillRect/>
          </a:stretch>
        </p:blipFill>
        <p:spPr>
          <a:xfrm>
            <a:off x="4157132" y="6409265"/>
            <a:ext cx="397933" cy="39793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8" r:id="rId13"/>
    <p:sldLayoutId id="2147483689" r:id="rId14"/>
    <p:sldLayoutId id="2147483690" r:id="rId15"/>
    <p:sldLayoutId id="2147483691" r:id="rId16"/>
    <p:sldLayoutId id="2147483722" r:id="rId17"/>
    <p:sldLayoutId id="2147483702" r:id="rId18"/>
    <p:sldLayoutId id="2147483713" r:id="rId19"/>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jpeg"/></Relationships>
</file>

<file path=ppt/slides/_rels/slide11.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 Type="http://schemas.openxmlformats.org/officeDocument/2006/relationships/vmlDrawing" Target="../drawings/vmlDrawing4.vml"/><Relationship Id="rId2" Type="http://schemas.openxmlformats.org/officeDocument/2006/relationships/slideLayout" Target="../slideLayouts/slideLayout1.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19.png"/><Relationship Id="rId6" Type="http://schemas.openxmlformats.org/officeDocument/2006/relationships/oleObject" Target="../embeddings/oleObject10.bin"/><Relationship Id="rId7" Type="http://schemas.openxmlformats.org/officeDocument/2006/relationships/image" Target="../media/image48.emf"/><Relationship Id="rId8" Type="http://schemas.openxmlformats.org/officeDocument/2006/relationships/oleObject" Target="../embeddings/oleObject11.bin"/><Relationship Id="rId9" Type="http://schemas.openxmlformats.org/officeDocument/2006/relationships/image" Target="../media/image49.emf"/><Relationship Id="rId10"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8.xml"/><Relationship Id="rId2"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jpeg"/><Relationship Id="rId7" Type="http://schemas.openxmlformats.org/officeDocument/2006/relationships/image" Target="../media/image68.jpeg"/><Relationship Id="rId1" Type="http://schemas.openxmlformats.org/officeDocument/2006/relationships/slideLayout" Target="../slideLayouts/slideLayout18.xml"/><Relationship Id="rId2"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tiff"/><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tiff"/><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9.png"/><Relationship Id="rId5" Type="http://schemas.openxmlformats.org/officeDocument/2006/relationships/oleObject" Target="../embeddings/oleObject1.bin"/><Relationship Id="rId6" Type="http://schemas.openxmlformats.org/officeDocument/2006/relationships/image" Target="../media/image17.emf"/><Relationship Id="rId7" Type="http://schemas.openxmlformats.org/officeDocument/2006/relationships/oleObject" Target="../embeddings/oleObject2.bin"/><Relationship Id="rId8" Type="http://schemas.openxmlformats.org/officeDocument/2006/relationships/image" Target="../media/image18.emf"/><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3.bin"/><Relationship Id="rId5" Type="http://schemas.openxmlformats.org/officeDocument/2006/relationships/image" Target="../media/image32.emf"/><Relationship Id="rId6" Type="http://schemas.openxmlformats.org/officeDocument/2006/relationships/oleObject" Target="../embeddings/oleObject4.bin"/><Relationship Id="rId7" Type="http://schemas.openxmlformats.org/officeDocument/2006/relationships/image" Target="../media/image33.emf"/><Relationship Id="rId8" Type="http://schemas.openxmlformats.org/officeDocument/2006/relationships/oleObject" Target="../embeddings/oleObject5.bin"/><Relationship Id="rId9" Type="http://schemas.openxmlformats.org/officeDocument/2006/relationships/image" Target="../media/image3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41.emf"/><Relationship Id="rId13" Type="http://schemas.openxmlformats.org/officeDocument/2006/relationships/image" Target="../media/image42.png"/><Relationship Id="rId14" Type="http://schemas.openxmlformats.org/officeDocument/2006/relationships/image" Target="../media/image43.png"/><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image" Target="../media/image35.png"/><Relationship Id="rId4" Type="http://schemas.openxmlformats.org/officeDocument/2006/relationships/oleObject" Target="../embeddings/oleObject6.bin"/><Relationship Id="rId5" Type="http://schemas.openxmlformats.org/officeDocument/2006/relationships/image" Target="../media/image38.emf"/><Relationship Id="rId6" Type="http://schemas.openxmlformats.org/officeDocument/2006/relationships/image" Target="../media/image36.png"/><Relationship Id="rId7" Type="http://schemas.openxmlformats.org/officeDocument/2006/relationships/oleObject" Target="../embeddings/oleObject7.bin"/><Relationship Id="rId8" Type="http://schemas.openxmlformats.org/officeDocument/2006/relationships/image" Target="../media/image39.emf"/><Relationship Id="rId9" Type="http://schemas.openxmlformats.org/officeDocument/2006/relationships/oleObject" Target="../embeddings/oleObject8.bin"/><Relationship Id="rId10" Type="http://schemas.openxmlformats.org/officeDocument/2006/relationships/image" Target="../media/image4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679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54" name="Rectangle 53"/>
          <p:cNvSpPr/>
          <p:nvPr/>
        </p:nvSpPr>
        <p:spPr>
          <a:xfrm>
            <a:off x="159713" y="924116"/>
            <a:ext cx="8211050" cy="4401204"/>
          </a:xfrm>
          <a:prstGeom prst="rect">
            <a:avLst/>
          </a:prstGeom>
        </p:spPr>
        <p:txBody>
          <a:bodyPr wrap="square">
            <a:spAutoFit/>
          </a:bodyPr>
          <a:lstStyle/>
          <a:p>
            <a:pPr marL="3175" algn="ctr">
              <a:spcBef>
                <a:spcPct val="50000"/>
              </a:spcBef>
            </a:pPr>
            <a:r>
              <a:rPr lang="en-US" sz="2800" b="1" dirty="0" smtClean="0">
                <a:solidFill>
                  <a:srgbClr val="FFFF00"/>
                </a:solidFill>
                <a:latin typeface="Arial"/>
                <a:cs typeface="Arial"/>
              </a:rPr>
              <a:t>Infrared </a:t>
            </a:r>
            <a:r>
              <a:rPr lang="en-US" sz="2800" b="1" dirty="0" smtClean="0">
                <a:solidFill>
                  <a:srgbClr val="FFFF00"/>
                </a:solidFill>
                <a:latin typeface="Arial"/>
                <a:cs typeface="Arial"/>
              </a:rPr>
              <a:t>Optical Parametric Oscillator</a:t>
            </a:r>
          </a:p>
          <a:p>
            <a:pPr marL="3175" algn="ctr">
              <a:spcBef>
                <a:spcPct val="50000"/>
              </a:spcBef>
            </a:pPr>
            <a:r>
              <a:rPr lang="en-US" sz="2800" b="1" dirty="0" smtClean="0">
                <a:solidFill>
                  <a:srgbClr val="FFFF00"/>
                </a:solidFill>
                <a:latin typeface="Arial"/>
                <a:cs typeface="Arial"/>
              </a:rPr>
              <a:t>Frequency Combs</a:t>
            </a:r>
            <a:endParaRPr lang="en-US" sz="2800" b="1" dirty="0" smtClean="0">
              <a:solidFill>
                <a:srgbClr val="FFFF00"/>
              </a:solidFill>
              <a:latin typeface="Arial"/>
              <a:cs typeface="Arial"/>
            </a:endParaRPr>
          </a:p>
          <a:p>
            <a:pPr marL="3175" lvl="1" algn="ctr">
              <a:spcBef>
                <a:spcPct val="50000"/>
              </a:spcBef>
            </a:pPr>
            <a:endParaRPr lang="en-US" sz="2800" b="1" dirty="0">
              <a:solidFill>
                <a:srgbClr val="FFFF00"/>
              </a:solidFill>
              <a:latin typeface="Arial"/>
              <a:cs typeface="Arial"/>
            </a:endParaRPr>
          </a:p>
          <a:p>
            <a:pPr marL="3175" lvl="1" algn="ctr">
              <a:spcBef>
                <a:spcPct val="50000"/>
              </a:spcBef>
            </a:pPr>
            <a:r>
              <a:rPr lang="en-US" sz="2800" b="1" dirty="0" smtClean="0">
                <a:solidFill>
                  <a:srgbClr val="FFFF00"/>
                </a:solidFill>
                <a:latin typeface="Arial"/>
                <a:cs typeface="Arial"/>
              </a:rPr>
              <a:t>Prof. Derryck </a:t>
            </a:r>
            <a:r>
              <a:rPr lang="en-US" sz="2800" b="1" dirty="0">
                <a:solidFill>
                  <a:srgbClr val="FFFF00"/>
                </a:solidFill>
                <a:latin typeface="Arial"/>
                <a:cs typeface="Arial"/>
              </a:rPr>
              <a:t>Reid</a:t>
            </a:r>
          </a:p>
          <a:p>
            <a:pPr marL="3175" lvl="1" algn="ctr">
              <a:spcBef>
                <a:spcPct val="50000"/>
              </a:spcBef>
            </a:pPr>
            <a:endParaRPr lang="en-US" sz="2800" b="1" dirty="0">
              <a:solidFill>
                <a:srgbClr val="FFFF00"/>
              </a:solidFill>
              <a:latin typeface="Arial"/>
              <a:cs typeface="Arial"/>
            </a:endParaRPr>
          </a:p>
          <a:p>
            <a:pPr marL="3175" lvl="1" algn="ctr">
              <a:spcBef>
                <a:spcPct val="50000"/>
              </a:spcBef>
            </a:pPr>
            <a:r>
              <a:rPr lang="en-US" sz="2800" b="1" dirty="0">
                <a:solidFill>
                  <a:srgbClr val="FFFF00"/>
                </a:solidFill>
                <a:latin typeface="Arial"/>
                <a:cs typeface="Arial"/>
              </a:rPr>
              <a:t>Institute of Photonics and Quantum Sciences</a:t>
            </a:r>
          </a:p>
          <a:p>
            <a:pPr marL="3175" lvl="1" algn="ctr">
              <a:spcBef>
                <a:spcPct val="50000"/>
              </a:spcBef>
            </a:pPr>
            <a:r>
              <a:rPr lang="en-US" sz="2800" b="1" dirty="0">
                <a:solidFill>
                  <a:srgbClr val="FFFF00"/>
                </a:solidFill>
                <a:latin typeface="Arial"/>
                <a:cs typeface="Arial"/>
              </a:rPr>
              <a:t>Heriot-Watt University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0554" y="1891771"/>
            <a:ext cx="36322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Rectangle 63"/>
          <p:cNvSpPr>
            <a:spLocks noChangeArrowheads="1"/>
          </p:cNvSpPr>
          <p:nvPr/>
        </p:nvSpPr>
        <p:spPr bwMode="auto">
          <a:xfrm>
            <a:off x="323850" y="826726"/>
            <a:ext cx="9007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spcBef>
                <a:spcPct val="50000"/>
              </a:spcBef>
              <a:buFont typeface="Wingdings" charset="2"/>
              <a:buChar char="v"/>
            </a:pPr>
            <a:r>
              <a:rPr lang="en-US" dirty="0">
                <a:latin typeface="Arial" charset="0"/>
              </a:rPr>
              <a:t>Heterodyne either </a:t>
            </a:r>
            <a:r>
              <a:rPr lang="en-US" dirty="0" err="1">
                <a:latin typeface="Arial" charset="0"/>
              </a:rPr>
              <a:t>p+s</a:t>
            </a:r>
            <a:r>
              <a:rPr lang="en-US" dirty="0">
                <a:latin typeface="Arial" charset="0"/>
              </a:rPr>
              <a:t>, 2s or </a:t>
            </a:r>
            <a:r>
              <a:rPr lang="en-US" dirty="0" err="1">
                <a:latin typeface="Arial" charset="0"/>
              </a:rPr>
              <a:t>p+i</a:t>
            </a:r>
            <a:r>
              <a:rPr lang="en-US" dirty="0">
                <a:latin typeface="Arial" charset="0"/>
              </a:rPr>
              <a:t> OPO outputs with pump super-continuum</a:t>
            </a:r>
          </a:p>
        </p:txBody>
      </p:sp>
      <p:sp>
        <p:nvSpPr>
          <p:cNvPr id="157699" name="Rectangle 9"/>
          <p:cNvSpPr>
            <a:spLocks noChangeArrowheads="1"/>
          </p:cNvSpPr>
          <p:nvPr/>
        </p:nvSpPr>
        <p:spPr bwMode="auto">
          <a:xfrm>
            <a:off x="2334680" y="1256771"/>
            <a:ext cx="446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Arial" charset="0"/>
              </a:rPr>
              <a:t>SFM / SHG outputs for a Ti:sapphire-pumped OPO</a:t>
            </a:r>
          </a:p>
        </p:txBody>
      </p:sp>
      <p:sp>
        <p:nvSpPr>
          <p:cNvPr id="11" name="Rectangle 10"/>
          <p:cNvSpPr/>
          <p:nvPr/>
        </p:nvSpPr>
        <p:spPr>
          <a:xfrm>
            <a:off x="3650191" y="3765021"/>
            <a:ext cx="144463" cy="682625"/>
          </a:xfrm>
          <a:prstGeom prst="rect">
            <a:avLst/>
          </a:prstGeom>
          <a:solidFill>
            <a:srgbClr val="2420FE"/>
          </a:soli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8" name="Rectangle 67"/>
          <p:cNvSpPr/>
          <p:nvPr/>
        </p:nvSpPr>
        <p:spPr>
          <a:xfrm>
            <a:off x="3434291" y="2575983"/>
            <a:ext cx="134938" cy="1944688"/>
          </a:xfrm>
          <a:prstGeom prst="rect">
            <a:avLst/>
          </a:prstGeom>
          <a:solidFill>
            <a:srgbClr val="53FF49"/>
          </a:soli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9" name="Rectangle 68"/>
          <p:cNvSpPr/>
          <p:nvPr/>
        </p:nvSpPr>
        <p:spPr>
          <a:xfrm>
            <a:off x="3218391" y="2269596"/>
            <a:ext cx="134938" cy="1584325"/>
          </a:xfrm>
          <a:prstGeom prst="rect">
            <a:avLst/>
          </a:prstGeom>
          <a:solidFill>
            <a:srgbClr val="FC0D27"/>
          </a:soli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0" name="Rectangle 69"/>
          <p:cNvSpPr/>
          <p:nvPr/>
        </p:nvSpPr>
        <p:spPr>
          <a:xfrm>
            <a:off x="2350029" y="1972733"/>
            <a:ext cx="144462" cy="2008188"/>
          </a:xfrm>
          <a:prstGeom prst="rect">
            <a:avLst/>
          </a:prstGeom>
          <a:gradFill flip="none" rotWithShape="1">
            <a:gsLst>
              <a:gs pos="0">
                <a:srgbClr val="2420FE"/>
              </a:gs>
              <a:gs pos="100000">
                <a:srgbClr val="EE2D24"/>
              </a:gs>
              <a:gs pos="50000">
                <a:srgbClr val="53FF49"/>
              </a:gs>
            </a:gsLst>
            <a:lin ang="16200000" scaled="0"/>
            <a:tileRect/>
          </a:gra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1" name="Rectangle 70"/>
          <p:cNvSpPr/>
          <p:nvPr/>
        </p:nvSpPr>
        <p:spPr>
          <a:xfrm>
            <a:off x="2350029" y="3990446"/>
            <a:ext cx="144462" cy="36512"/>
          </a:xfrm>
          <a:prstGeom prst="rect">
            <a:avLst/>
          </a:prstGeom>
          <a:solidFill>
            <a:srgbClr val="2420FE"/>
          </a:soli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2" name="Rectangle 71"/>
          <p:cNvSpPr/>
          <p:nvPr/>
        </p:nvSpPr>
        <p:spPr>
          <a:xfrm>
            <a:off x="2350029" y="4034896"/>
            <a:ext cx="144462" cy="34925"/>
          </a:xfrm>
          <a:prstGeom prst="rect">
            <a:avLst/>
          </a:prstGeom>
          <a:solidFill>
            <a:srgbClr val="2420FE"/>
          </a:soli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4" name="Rectangle 73"/>
          <p:cNvSpPr/>
          <p:nvPr/>
        </p:nvSpPr>
        <p:spPr>
          <a:xfrm>
            <a:off x="2350029" y="4080933"/>
            <a:ext cx="144462" cy="34925"/>
          </a:xfrm>
          <a:prstGeom prst="rect">
            <a:avLst/>
          </a:prstGeom>
          <a:solidFill>
            <a:srgbClr val="2420FE"/>
          </a:soli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5" name="Rectangle 74"/>
          <p:cNvSpPr/>
          <p:nvPr/>
        </p:nvSpPr>
        <p:spPr>
          <a:xfrm>
            <a:off x="2350029" y="4125383"/>
            <a:ext cx="144462" cy="34925"/>
          </a:xfrm>
          <a:prstGeom prst="rect">
            <a:avLst/>
          </a:prstGeom>
          <a:solidFill>
            <a:srgbClr val="2420FE"/>
          </a:solidFill>
          <a:ln w="12700" cmpd="sng">
            <a:no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7709" name="Rectangle 11"/>
          <p:cNvSpPr>
            <a:spLocks noChangeArrowheads="1"/>
          </p:cNvSpPr>
          <p:nvPr/>
        </p:nvSpPr>
        <p:spPr bwMode="auto">
          <a:xfrm>
            <a:off x="2242079" y="1675871"/>
            <a:ext cx="473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latin typeface="Arial" charset="0"/>
              </a:rPr>
              <a:t>p</a:t>
            </a:r>
            <a:r>
              <a:rPr lang="en-US" sz="1400" baseline="-25000">
                <a:latin typeface="Arial" charset="0"/>
              </a:rPr>
              <a:t>S/C</a:t>
            </a:r>
            <a:endParaRPr lang="en-US" sz="1400" baseline="-25000"/>
          </a:p>
        </p:txBody>
      </p:sp>
      <p:sp>
        <p:nvSpPr>
          <p:cNvPr id="157711" name="Rectangle 77"/>
          <p:cNvSpPr>
            <a:spLocks noChangeArrowheads="1"/>
          </p:cNvSpPr>
          <p:nvPr/>
        </p:nvSpPr>
        <p:spPr bwMode="auto">
          <a:xfrm>
            <a:off x="3343804" y="2287058"/>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latin typeface="Arial" charset="0"/>
              </a:rPr>
              <a:t>2s</a:t>
            </a:r>
            <a:endParaRPr lang="en-US" sz="1400" baseline="-25000"/>
          </a:p>
        </p:txBody>
      </p:sp>
      <p:sp>
        <p:nvSpPr>
          <p:cNvPr id="157712" name="Rectangle 78"/>
          <p:cNvSpPr>
            <a:spLocks noChangeArrowheads="1"/>
          </p:cNvSpPr>
          <p:nvPr/>
        </p:nvSpPr>
        <p:spPr bwMode="auto">
          <a:xfrm>
            <a:off x="3569229" y="3468158"/>
            <a:ext cx="474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latin typeface="Arial" charset="0"/>
              </a:rPr>
              <a:t>p+s</a:t>
            </a:r>
            <a:endParaRPr lang="en-US" sz="1400" baseline="-25000"/>
          </a:p>
        </p:txBody>
      </p:sp>
      <p:sp>
        <p:nvSpPr>
          <p:cNvPr id="157713" name="Rectangle 81"/>
          <p:cNvSpPr>
            <a:spLocks noChangeArrowheads="1"/>
          </p:cNvSpPr>
          <p:nvPr/>
        </p:nvSpPr>
        <p:spPr bwMode="auto">
          <a:xfrm>
            <a:off x="34925" y="5084763"/>
            <a:ext cx="9109075"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en-US" sz="1600" dirty="0">
                <a:latin typeface="Arial" charset="0"/>
              </a:rPr>
              <a:t>Heterodyne </a:t>
            </a:r>
            <a:r>
              <a:rPr lang="en-US" sz="1600" i="1" dirty="0" err="1">
                <a:latin typeface="Arial" charset="0"/>
              </a:rPr>
              <a:t>p</a:t>
            </a:r>
            <a:r>
              <a:rPr lang="en-US" sz="1600" baseline="-25000" dirty="0" err="1">
                <a:latin typeface="Arial" charset="0"/>
              </a:rPr>
              <a:t>S</a:t>
            </a:r>
            <a:r>
              <a:rPr lang="en-US" sz="1600" baseline="-25000" dirty="0">
                <a:latin typeface="Arial" charset="0"/>
              </a:rPr>
              <a:t>/C </a:t>
            </a:r>
            <a:r>
              <a:rPr lang="en-US" sz="1600" dirty="0">
                <a:latin typeface="Arial" charset="0"/>
              </a:rPr>
              <a:t>: </a:t>
            </a:r>
            <a:r>
              <a:rPr lang="en-US" sz="1600" i="1" dirty="0" err="1">
                <a:latin typeface="Arial" charset="0"/>
              </a:rPr>
              <a:t>p</a:t>
            </a:r>
            <a:r>
              <a:rPr lang="en-US" sz="1600" dirty="0" err="1">
                <a:latin typeface="Arial" charset="0"/>
              </a:rPr>
              <a:t>+</a:t>
            </a:r>
            <a:r>
              <a:rPr lang="en-US" sz="1600" i="1" dirty="0" err="1">
                <a:latin typeface="Arial" charset="0"/>
              </a:rPr>
              <a:t>i</a:t>
            </a:r>
            <a:r>
              <a:rPr lang="en-US" sz="1600" dirty="0">
                <a:latin typeface="Arial" charset="0"/>
              </a:rPr>
              <a:t>  to control the </a:t>
            </a:r>
            <a:r>
              <a:rPr lang="en-US" sz="1600" i="1" dirty="0" err="1">
                <a:latin typeface="Arial" charset="0"/>
              </a:rPr>
              <a:t>i</a:t>
            </a:r>
            <a:r>
              <a:rPr lang="en-US" sz="1600" i="1" dirty="0">
                <a:latin typeface="Arial" charset="0"/>
              </a:rPr>
              <a:t> </a:t>
            </a:r>
            <a:r>
              <a:rPr lang="en-US" sz="1600" dirty="0">
                <a:latin typeface="Arial" charset="0"/>
              </a:rPr>
              <a:t>comb (OPO </a:t>
            </a:r>
            <a:r>
              <a:rPr lang="en-US" sz="1600" dirty="0" err="1">
                <a:latin typeface="Arial" charset="0"/>
              </a:rPr>
              <a:t>piezo</a:t>
            </a:r>
            <a:r>
              <a:rPr lang="en-US" sz="1600" dirty="0">
                <a:latin typeface="Arial" charset="0"/>
              </a:rPr>
              <a:t> actuator) </a:t>
            </a:r>
            <a:r>
              <a:rPr lang="en-GB" sz="1600" dirty="0">
                <a:sym typeface="Symbol" charset="0"/>
              </a:rPr>
              <a:t></a:t>
            </a:r>
            <a:r>
              <a:rPr lang="en-GB" sz="1600" dirty="0"/>
              <a:t> </a:t>
            </a:r>
            <a:r>
              <a:rPr lang="en-US" sz="1600" dirty="0">
                <a:latin typeface="Arial" charset="0"/>
              </a:rPr>
              <a:t> </a:t>
            </a:r>
            <a:r>
              <a:rPr lang="en-US" sz="1600" i="1" dirty="0">
                <a:latin typeface="Times" charset="0"/>
              </a:rPr>
              <a:t>f</a:t>
            </a:r>
            <a:r>
              <a:rPr lang="en-US" sz="1600" i="1" baseline="-25000" dirty="0">
                <a:latin typeface="Times" charset="0"/>
              </a:rPr>
              <a:t>CEO</a:t>
            </a:r>
            <a:r>
              <a:rPr lang="en-US" sz="1600" i="1" dirty="0">
                <a:latin typeface="Times" charset="0"/>
              </a:rPr>
              <a:t> = </a:t>
            </a:r>
            <a:r>
              <a:rPr lang="en-US" sz="1600" i="1" dirty="0" err="1">
                <a:latin typeface="Times" charset="0"/>
              </a:rPr>
              <a:t>f</a:t>
            </a:r>
            <a:r>
              <a:rPr lang="en-US" sz="1600" i="1" baseline="-25000" dirty="0" err="1">
                <a:latin typeface="Times" charset="0"/>
              </a:rPr>
              <a:t>REF</a:t>
            </a:r>
            <a:r>
              <a:rPr lang="en-US" sz="1600" i="1" dirty="0">
                <a:latin typeface="Times" charset="0"/>
              </a:rPr>
              <a:t> </a:t>
            </a:r>
          </a:p>
          <a:p>
            <a:pPr>
              <a:spcBef>
                <a:spcPts val="600"/>
              </a:spcBef>
            </a:pPr>
            <a:r>
              <a:rPr lang="en-US" sz="1600" dirty="0">
                <a:latin typeface="Arial" charset="0"/>
              </a:rPr>
              <a:t>Heterodyne </a:t>
            </a:r>
            <a:r>
              <a:rPr lang="en-US" sz="1600" i="1" dirty="0" err="1">
                <a:latin typeface="Arial" charset="0"/>
              </a:rPr>
              <a:t>p</a:t>
            </a:r>
            <a:r>
              <a:rPr lang="en-US" sz="1600" baseline="-25000" dirty="0" err="1">
                <a:latin typeface="Arial" charset="0"/>
              </a:rPr>
              <a:t>S</a:t>
            </a:r>
            <a:r>
              <a:rPr lang="en-US" sz="1600" baseline="-25000" dirty="0">
                <a:latin typeface="Arial" charset="0"/>
              </a:rPr>
              <a:t>/C </a:t>
            </a:r>
            <a:r>
              <a:rPr lang="en-US" sz="1600" dirty="0">
                <a:latin typeface="Arial" charset="0"/>
              </a:rPr>
              <a:t>: </a:t>
            </a:r>
            <a:r>
              <a:rPr lang="en-US" sz="1600" i="1" dirty="0">
                <a:latin typeface="Arial" charset="0"/>
              </a:rPr>
              <a:t>2s</a:t>
            </a:r>
            <a:r>
              <a:rPr lang="en-US" sz="1600" dirty="0">
                <a:latin typeface="Arial" charset="0"/>
              </a:rPr>
              <a:t>  to control the </a:t>
            </a:r>
            <a:r>
              <a:rPr lang="en-US" sz="1600" i="1" dirty="0">
                <a:latin typeface="Arial" charset="0"/>
              </a:rPr>
              <a:t>p-2s </a:t>
            </a:r>
            <a:r>
              <a:rPr lang="en-US" sz="1600" dirty="0">
                <a:latin typeface="Arial" charset="0"/>
              </a:rPr>
              <a:t>comb                         </a:t>
            </a:r>
            <a:r>
              <a:rPr lang="en-GB" sz="1600" dirty="0">
                <a:sym typeface="Symbol" charset="0"/>
              </a:rPr>
              <a:t></a:t>
            </a:r>
            <a:r>
              <a:rPr lang="en-GB" sz="1600" dirty="0"/>
              <a:t> </a:t>
            </a:r>
            <a:r>
              <a:rPr lang="en-US" sz="1600" dirty="0">
                <a:latin typeface="Arial" charset="0"/>
              </a:rPr>
              <a:t> </a:t>
            </a:r>
            <a:r>
              <a:rPr lang="en-US" sz="1600" i="1" dirty="0">
                <a:latin typeface="Times" charset="0"/>
              </a:rPr>
              <a:t>f</a:t>
            </a:r>
            <a:r>
              <a:rPr lang="en-US" sz="1600" i="1" baseline="-25000" dirty="0">
                <a:latin typeface="Times" charset="0"/>
              </a:rPr>
              <a:t>CEO</a:t>
            </a:r>
            <a:r>
              <a:rPr lang="en-US" sz="1600" i="1" dirty="0">
                <a:latin typeface="Times" charset="0"/>
              </a:rPr>
              <a:t> = </a:t>
            </a:r>
            <a:r>
              <a:rPr lang="en-US" sz="1600" i="1" dirty="0" err="1">
                <a:latin typeface="Times" charset="0"/>
              </a:rPr>
              <a:t>f</a:t>
            </a:r>
            <a:r>
              <a:rPr lang="en-US" sz="1600" i="1" baseline="-25000" dirty="0" err="1">
                <a:latin typeface="Times" charset="0"/>
              </a:rPr>
              <a:t>REF</a:t>
            </a:r>
            <a:r>
              <a:rPr lang="en-US" sz="1600" i="1" dirty="0">
                <a:latin typeface="Times" charset="0"/>
              </a:rPr>
              <a:t> </a:t>
            </a:r>
          </a:p>
          <a:p>
            <a:pPr>
              <a:spcBef>
                <a:spcPts val="600"/>
              </a:spcBef>
            </a:pPr>
            <a:r>
              <a:rPr lang="en-US" sz="1600" dirty="0">
                <a:latin typeface="Arial" charset="0"/>
              </a:rPr>
              <a:t>Heterodyne </a:t>
            </a:r>
            <a:r>
              <a:rPr lang="en-US" sz="1600" i="1" dirty="0" err="1">
                <a:latin typeface="Arial" charset="0"/>
              </a:rPr>
              <a:t>p</a:t>
            </a:r>
            <a:r>
              <a:rPr lang="en-US" sz="1600" baseline="-25000" dirty="0" err="1">
                <a:latin typeface="Arial" charset="0"/>
              </a:rPr>
              <a:t>S</a:t>
            </a:r>
            <a:r>
              <a:rPr lang="en-US" sz="1600" baseline="-25000" dirty="0">
                <a:latin typeface="Arial" charset="0"/>
              </a:rPr>
              <a:t>/C </a:t>
            </a:r>
            <a:r>
              <a:rPr lang="en-US" sz="1600" dirty="0">
                <a:latin typeface="Arial" charset="0"/>
              </a:rPr>
              <a:t>: </a:t>
            </a:r>
            <a:r>
              <a:rPr lang="en-US" sz="1600" i="1" dirty="0" err="1">
                <a:latin typeface="Arial" charset="0"/>
              </a:rPr>
              <a:t>p+s</a:t>
            </a:r>
            <a:r>
              <a:rPr lang="en-US" sz="1600" dirty="0">
                <a:latin typeface="Arial" charset="0"/>
              </a:rPr>
              <a:t>  to control the </a:t>
            </a:r>
            <a:r>
              <a:rPr lang="en-US" sz="1600" i="1" dirty="0">
                <a:latin typeface="Arial" charset="0"/>
              </a:rPr>
              <a:t>s </a:t>
            </a:r>
            <a:r>
              <a:rPr lang="en-US" sz="1600" dirty="0">
                <a:latin typeface="Arial" charset="0"/>
              </a:rPr>
              <a:t>comb                            </a:t>
            </a:r>
            <a:r>
              <a:rPr lang="en-GB" sz="1600" dirty="0">
                <a:sym typeface="Symbol" charset="0"/>
              </a:rPr>
              <a:t></a:t>
            </a:r>
            <a:r>
              <a:rPr lang="en-GB" sz="1600" dirty="0"/>
              <a:t> </a:t>
            </a:r>
            <a:r>
              <a:rPr lang="en-US" sz="1600" dirty="0">
                <a:latin typeface="Arial" charset="0"/>
              </a:rPr>
              <a:t> </a:t>
            </a:r>
            <a:r>
              <a:rPr lang="en-US" sz="1600" i="1" dirty="0">
                <a:latin typeface="Times" charset="0"/>
              </a:rPr>
              <a:t>f</a:t>
            </a:r>
            <a:r>
              <a:rPr lang="en-US" sz="1600" i="1" baseline="-25000" dirty="0">
                <a:latin typeface="Times" charset="0"/>
              </a:rPr>
              <a:t>CEO</a:t>
            </a:r>
            <a:r>
              <a:rPr lang="en-US" sz="1600" i="1" dirty="0">
                <a:latin typeface="Times" charset="0"/>
              </a:rPr>
              <a:t> = </a:t>
            </a:r>
            <a:r>
              <a:rPr lang="en-US" sz="1600" i="1" dirty="0" err="1">
                <a:latin typeface="Times" charset="0"/>
              </a:rPr>
              <a:t>f</a:t>
            </a:r>
            <a:r>
              <a:rPr lang="en-US" sz="1600" i="1" baseline="-25000" dirty="0" err="1">
                <a:latin typeface="Times" charset="0"/>
              </a:rPr>
              <a:t>REF</a:t>
            </a:r>
            <a:r>
              <a:rPr lang="en-US" sz="1600" i="1" dirty="0">
                <a:latin typeface="Times" charset="0"/>
              </a:rPr>
              <a:t> </a:t>
            </a:r>
          </a:p>
          <a:p>
            <a:pPr>
              <a:spcBef>
                <a:spcPts val="600"/>
              </a:spcBef>
            </a:pPr>
            <a:endParaRPr lang="en-US" sz="1600" i="1" dirty="0">
              <a:latin typeface="Times" charset="0"/>
            </a:endParaRPr>
          </a:p>
        </p:txBody>
      </p:sp>
      <p:sp>
        <p:nvSpPr>
          <p:cNvPr id="157714" name="Rectangle 83"/>
          <p:cNvSpPr>
            <a:spLocks noChangeArrowheads="1"/>
          </p:cNvSpPr>
          <p:nvPr/>
        </p:nvSpPr>
        <p:spPr bwMode="auto">
          <a:xfrm>
            <a:off x="6316116" y="5141650"/>
            <a:ext cx="2873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i="1" baseline="30000">
                <a:latin typeface="Times" charset="0"/>
              </a:rPr>
              <a:t>i</a:t>
            </a:r>
          </a:p>
        </p:txBody>
      </p:sp>
      <p:sp>
        <p:nvSpPr>
          <p:cNvPr id="157715" name="Rectangle 84"/>
          <p:cNvSpPr>
            <a:spLocks noChangeArrowheads="1"/>
          </p:cNvSpPr>
          <p:nvPr/>
        </p:nvSpPr>
        <p:spPr bwMode="auto">
          <a:xfrm>
            <a:off x="6000676" y="5442328"/>
            <a:ext cx="9350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i="1" baseline="30000">
                <a:latin typeface="Times" charset="0"/>
              </a:rPr>
              <a:t>p-2s</a:t>
            </a:r>
          </a:p>
        </p:txBody>
      </p:sp>
      <p:sp>
        <p:nvSpPr>
          <p:cNvPr id="86" name="Double Bracket 85"/>
          <p:cNvSpPr>
            <a:spLocks noChangeArrowheads="1"/>
          </p:cNvSpPr>
          <p:nvPr/>
        </p:nvSpPr>
        <p:spPr bwMode="auto">
          <a:xfrm rot="5400000">
            <a:off x="1954741" y="2612496"/>
            <a:ext cx="3024188" cy="1008062"/>
          </a:xfrm>
          <a:prstGeom prst="bracketPair">
            <a:avLst>
              <a:gd name="adj" fmla="val 5463"/>
            </a:avLst>
          </a:prstGeom>
          <a:noFill/>
          <a:ln w="12700">
            <a:solidFill>
              <a:srgbClr val="000000"/>
            </a:solidFill>
            <a:round/>
            <a:headEnd/>
            <a:tailEnd/>
          </a:ln>
          <a:extLst/>
        </p:spPr>
        <p:txBody>
          <a:bodyPr rot="10800000" vert="eaVert" anchor="ctr"/>
          <a:lstStyle/>
          <a:p>
            <a:pPr algn="ctr">
              <a:defRPr/>
            </a:pPr>
            <a:endParaRPr lang="en-US">
              <a:latin typeface="+mn-lt"/>
              <a:ea typeface="+mn-ea"/>
              <a:cs typeface="+mn-cs"/>
            </a:endParaRPr>
          </a:p>
        </p:txBody>
      </p:sp>
      <p:sp>
        <p:nvSpPr>
          <p:cNvPr id="88" name="Double Bracket 87"/>
          <p:cNvSpPr>
            <a:spLocks noChangeArrowheads="1"/>
          </p:cNvSpPr>
          <p:nvPr/>
        </p:nvSpPr>
        <p:spPr bwMode="auto">
          <a:xfrm rot="5400000">
            <a:off x="945885" y="2900627"/>
            <a:ext cx="3024188" cy="431800"/>
          </a:xfrm>
          <a:prstGeom prst="bracketPair">
            <a:avLst>
              <a:gd name="adj" fmla="val 11921"/>
            </a:avLst>
          </a:prstGeom>
          <a:noFill/>
          <a:ln w="12700">
            <a:solidFill>
              <a:srgbClr val="000000"/>
            </a:solidFill>
            <a:round/>
            <a:headEnd/>
            <a:tailEnd/>
          </a:ln>
          <a:extLst/>
        </p:spPr>
        <p:txBody>
          <a:bodyPr rot="10800000" vert="eaVert" anchor="ctr"/>
          <a:lstStyle/>
          <a:p>
            <a:pPr algn="ctr">
              <a:defRPr/>
            </a:pPr>
            <a:endParaRPr lang="en-US">
              <a:latin typeface="+mn-lt"/>
              <a:ea typeface="+mn-ea"/>
              <a:cs typeface="+mn-cs"/>
            </a:endParaRPr>
          </a:p>
        </p:txBody>
      </p:sp>
      <p:sp>
        <p:nvSpPr>
          <p:cNvPr id="157718" name="Rectangle 15"/>
          <p:cNvSpPr>
            <a:spLocks noChangeArrowheads="1"/>
          </p:cNvSpPr>
          <p:nvPr/>
        </p:nvSpPr>
        <p:spPr bwMode="auto">
          <a:xfrm>
            <a:off x="2097616" y="4773083"/>
            <a:ext cx="176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rial" charset="0"/>
              </a:rPr>
              <a:t>heterodyne together</a:t>
            </a:r>
            <a:endParaRPr lang="en-US" sz="1600"/>
          </a:p>
        </p:txBody>
      </p:sp>
      <p:cxnSp>
        <p:nvCxnSpPr>
          <p:cNvPr id="19" name="Straight Connector 18"/>
          <p:cNvCxnSpPr>
            <a:stCxn id="88" idx="3"/>
          </p:cNvCxnSpPr>
          <p:nvPr/>
        </p:nvCxnSpPr>
        <p:spPr>
          <a:xfrm>
            <a:off x="2459566" y="4628621"/>
            <a:ext cx="215900" cy="2159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6" idx="3"/>
          </p:cNvCxnSpPr>
          <p:nvPr/>
        </p:nvCxnSpPr>
        <p:spPr>
          <a:xfrm flipH="1">
            <a:off x="3397779" y="4630208"/>
            <a:ext cx="71437" cy="2159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8" name="TextBox 1"/>
          <p:cNvSpPr txBox="1">
            <a:spLocks noChangeArrowheads="1"/>
          </p:cNvSpPr>
          <p:nvPr/>
        </p:nvSpPr>
        <p:spPr bwMode="auto">
          <a:xfrm>
            <a:off x="1347198" y="170344"/>
            <a:ext cx="65729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marL="3175" lvl="1" algn="ctr">
              <a:spcBef>
                <a:spcPct val="50000"/>
              </a:spcBef>
            </a:pPr>
            <a:r>
              <a:rPr lang="en-US" b="1" dirty="0" smtClean="0">
                <a:latin typeface="Arial"/>
                <a:cs typeface="Arial"/>
              </a:rPr>
              <a:t>What limits </a:t>
            </a:r>
            <a:r>
              <a:rPr lang="en-US" b="1" dirty="0" smtClean="0">
                <a:latin typeface="Arial"/>
                <a:cs typeface="Arial"/>
              </a:rPr>
              <a:t>the operating wavelengths of an OPO comb</a:t>
            </a:r>
            <a:r>
              <a:rPr lang="en-US" b="1" dirty="0" smtClean="0">
                <a:latin typeface="Arial"/>
                <a:cs typeface="Arial"/>
              </a:rPr>
              <a:t>?</a:t>
            </a:r>
            <a:endParaRPr lang="en-US" b="1" dirty="0">
              <a:latin typeface="Arial"/>
              <a:cs typeface="Arial"/>
            </a:endParaRPr>
          </a:p>
        </p:txBody>
      </p:sp>
      <p:grpSp>
        <p:nvGrpSpPr>
          <p:cNvPr id="3" name="Group 2"/>
          <p:cNvGrpSpPr/>
          <p:nvPr/>
        </p:nvGrpSpPr>
        <p:grpSpPr>
          <a:xfrm>
            <a:off x="5168992" y="2616201"/>
            <a:ext cx="2060527" cy="1944000"/>
            <a:chOff x="3136992" y="2616201"/>
            <a:chExt cx="2060527" cy="1944000"/>
          </a:xfrm>
        </p:grpSpPr>
        <p:sp>
          <p:nvSpPr>
            <p:cNvPr id="2" name="Rectangle 1"/>
            <p:cNvSpPr/>
            <p:nvPr/>
          </p:nvSpPr>
          <p:spPr>
            <a:xfrm>
              <a:off x="3403600" y="2768600"/>
              <a:ext cx="1600200" cy="1583267"/>
            </a:xfrm>
            <a:prstGeom prst="rect">
              <a:avLst/>
            </a:prstGeom>
            <a:solidFill>
              <a:schemeClr val="bg1"/>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9" name="Picture 7" descr="untitl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6992" y="2616201"/>
              <a:ext cx="2060527" cy="19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Rectangle 84"/>
          <p:cNvSpPr>
            <a:spLocks noChangeArrowheads="1"/>
          </p:cNvSpPr>
          <p:nvPr/>
        </p:nvSpPr>
        <p:spPr bwMode="auto">
          <a:xfrm>
            <a:off x="5958340" y="5755593"/>
            <a:ext cx="9350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i="1" baseline="30000">
                <a:latin typeface="Times" charset="0"/>
              </a:rPr>
              <a:t>s</a:t>
            </a:r>
          </a:p>
        </p:txBody>
      </p:sp>
      <p:sp>
        <p:nvSpPr>
          <p:cNvPr id="4" name="Rectangle 3"/>
          <p:cNvSpPr/>
          <p:nvPr/>
        </p:nvSpPr>
        <p:spPr>
          <a:xfrm>
            <a:off x="4543778" y="3965222"/>
            <a:ext cx="606778" cy="691445"/>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ectangle 31"/>
          <p:cNvSpPr/>
          <p:nvPr/>
        </p:nvSpPr>
        <p:spPr>
          <a:xfrm>
            <a:off x="3038828" y="4181123"/>
            <a:ext cx="555272" cy="346428"/>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Rectangle 32"/>
          <p:cNvSpPr/>
          <p:nvPr/>
        </p:nvSpPr>
        <p:spPr>
          <a:xfrm>
            <a:off x="3613150" y="4276374"/>
            <a:ext cx="228600" cy="308326"/>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Rectangle 33"/>
          <p:cNvSpPr/>
          <p:nvPr/>
        </p:nvSpPr>
        <p:spPr>
          <a:xfrm>
            <a:off x="4594578" y="2806701"/>
            <a:ext cx="555272" cy="444500"/>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ectangle 34"/>
          <p:cNvSpPr/>
          <p:nvPr/>
        </p:nvSpPr>
        <p:spPr>
          <a:xfrm>
            <a:off x="4610100" y="2441222"/>
            <a:ext cx="498122" cy="699207"/>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Rectangle 35"/>
          <p:cNvSpPr/>
          <p:nvPr/>
        </p:nvSpPr>
        <p:spPr>
          <a:xfrm>
            <a:off x="4587522" y="2216856"/>
            <a:ext cx="308328" cy="532693"/>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Rectangle 36"/>
          <p:cNvSpPr/>
          <p:nvPr/>
        </p:nvSpPr>
        <p:spPr>
          <a:xfrm>
            <a:off x="3189112" y="2257778"/>
            <a:ext cx="183443" cy="746475"/>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7710" name="Rectangle 76"/>
          <p:cNvSpPr>
            <a:spLocks noChangeArrowheads="1"/>
          </p:cNvSpPr>
          <p:nvPr/>
        </p:nvSpPr>
        <p:spPr bwMode="auto">
          <a:xfrm>
            <a:off x="3018366" y="2684462"/>
            <a:ext cx="42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err="1">
                <a:latin typeface="Arial" charset="0"/>
              </a:rPr>
              <a:t>p+i</a:t>
            </a:r>
            <a:endParaRPr lang="en-US" sz="1400" baseline="-25000" dirty="0"/>
          </a:p>
        </p:txBody>
      </p:sp>
      <p:sp>
        <p:nvSpPr>
          <p:cNvPr id="5" name="TextBox 4"/>
          <p:cNvSpPr txBox="1"/>
          <p:nvPr/>
        </p:nvSpPr>
        <p:spPr>
          <a:xfrm>
            <a:off x="7055556" y="3795890"/>
            <a:ext cx="1274708" cy="369332"/>
          </a:xfrm>
          <a:prstGeom prst="rect">
            <a:avLst/>
          </a:prstGeom>
          <a:noFill/>
        </p:spPr>
        <p:txBody>
          <a:bodyPr wrap="none" rtlCol="0">
            <a:spAutoFit/>
          </a:bodyPr>
          <a:lstStyle/>
          <a:p>
            <a:r>
              <a:rPr lang="en-US" dirty="0" smtClean="0">
                <a:ln>
                  <a:solidFill>
                    <a:schemeClr val="tx1">
                      <a:alpha val="33000"/>
                    </a:schemeClr>
                  </a:solidFill>
                </a:ln>
                <a:solidFill>
                  <a:srgbClr val="FD989D"/>
                </a:solidFill>
              </a:rPr>
              <a:t>degeneracy</a:t>
            </a:r>
            <a:endParaRPr lang="en-US" dirty="0">
              <a:ln>
                <a:solidFill>
                  <a:schemeClr val="tx1">
                    <a:alpha val="33000"/>
                  </a:schemeClr>
                </a:solidFill>
              </a:ln>
              <a:solidFill>
                <a:srgbClr val="FD989D"/>
              </a:solidFill>
            </a:endParaRPr>
          </a:p>
        </p:txBody>
      </p:sp>
    </p:spTree>
    <p:extLst>
      <p:ext uri="{BB962C8B-B14F-4D97-AF65-F5344CB8AC3E}">
        <p14:creationId xmlns:p14="http://schemas.microsoft.com/office/powerpoint/2010/main" val="1002552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904084" y="3031066"/>
            <a:ext cx="3189114" cy="2016106"/>
            <a:chOff x="5904084" y="3031066"/>
            <a:chExt cx="3189114" cy="2016106"/>
          </a:xfrm>
        </p:grpSpPr>
        <p:pic>
          <p:nvPicPr>
            <p:cNvPr id="22" name="Picture 21"/>
            <p:cNvPicPr>
              <a:picLocks noChangeAspect="1"/>
            </p:cNvPicPr>
            <p:nvPr/>
          </p:nvPicPr>
          <p:blipFill>
            <a:blip r:embed="rId3">
              <a:clrChange>
                <a:clrFrom>
                  <a:srgbClr val="FFFFFF"/>
                </a:clrFrom>
                <a:clrTo>
                  <a:srgbClr val="FFFFFF">
                    <a:alpha val="0"/>
                  </a:srgbClr>
                </a:clrTo>
              </a:clrChange>
            </a:blip>
            <a:stretch>
              <a:fillRect/>
            </a:stretch>
          </p:blipFill>
          <p:spPr>
            <a:xfrm>
              <a:off x="5997924" y="3090330"/>
              <a:ext cx="3095274" cy="1956842"/>
            </a:xfrm>
            <a:prstGeom prst="rect">
              <a:avLst/>
            </a:prstGeom>
          </p:spPr>
        </p:pic>
        <p:sp>
          <p:nvSpPr>
            <p:cNvPr id="29" name="Rectangle 28"/>
            <p:cNvSpPr/>
            <p:nvPr/>
          </p:nvSpPr>
          <p:spPr>
            <a:xfrm>
              <a:off x="5904084" y="3031066"/>
              <a:ext cx="362731" cy="305458"/>
            </a:xfrm>
            <a:prstGeom prst="rect">
              <a:avLst/>
            </a:prstGeom>
            <a:solidFill>
              <a:schemeClr val="bg1"/>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ectangle 30"/>
            <p:cNvSpPr/>
            <p:nvPr/>
          </p:nvSpPr>
          <p:spPr>
            <a:xfrm>
              <a:off x="5994399" y="3124203"/>
              <a:ext cx="3090333" cy="1904998"/>
            </a:xfrm>
            <a:prstGeom prst="rect">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flipH="1">
            <a:off x="280613" y="872067"/>
            <a:ext cx="1067372" cy="1391519"/>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23157" y="2215861"/>
            <a:ext cx="5689252" cy="2155868"/>
          </a:xfrm>
          <a:prstGeom prst="rect">
            <a:avLst/>
          </a:prstGeom>
        </p:spPr>
      </p:pic>
      <p:cxnSp>
        <p:nvCxnSpPr>
          <p:cNvPr id="9" name="Elbow Connector 8"/>
          <p:cNvCxnSpPr/>
          <p:nvPr/>
        </p:nvCxnSpPr>
        <p:spPr>
          <a:xfrm rot="16200000" flipH="1">
            <a:off x="4393336" y="2902398"/>
            <a:ext cx="826130" cy="247503"/>
          </a:xfrm>
          <a:prstGeom prst="bentConnector3">
            <a:avLst>
              <a:gd name="adj1" fmla="val -2555"/>
            </a:avLst>
          </a:prstGeom>
          <a:ln w="190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67666" y="2462600"/>
            <a:ext cx="1042236" cy="284923"/>
          </a:xfrm>
          <a:prstGeom prst="rect">
            <a:avLst/>
          </a:prstGeom>
          <a:solidFill>
            <a:schemeClr val="bg1"/>
          </a:solidFill>
          <a:ln w="19050" cap="flat" cmpd="sng" algn="ctr">
            <a:solidFill>
              <a:srgbClr val="000000"/>
            </a:solidFill>
            <a:prstDash val="solid"/>
            <a:round/>
            <a:headEnd type="none" w="med" len="med"/>
            <a:tailEnd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594156" y="4260497"/>
            <a:ext cx="365847" cy="1909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ular Callout 1"/>
          <p:cNvSpPr/>
          <p:nvPr/>
        </p:nvSpPr>
        <p:spPr>
          <a:xfrm>
            <a:off x="1475656" y="1143000"/>
            <a:ext cx="3299544" cy="872067"/>
          </a:xfrm>
          <a:prstGeom prst="wedgeRoundRectCallout">
            <a:avLst>
              <a:gd name="adj1" fmla="val -57451"/>
              <a:gd name="adj2" fmla="val -26001"/>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lvl="0">
              <a:spcBef>
                <a:spcPct val="50000"/>
              </a:spcBef>
            </a:pPr>
            <a:r>
              <a:rPr lang="en-GB" kern="0" dirty="0" smtClean="0">
                <a:solidFill>
                  <a:srgbClr val="000000"/>
                </a:solidFill>
                <a:latin typeface="Arial"/>
                <a:cs typeface="Arial"/>
              </a:rPr>
              <a:t>How </a:t>
            </a:r>
            <a:r>
              <a:rPr lang="en-GB" kern="0" dirty="0">
                <a:solidFill>
                  <a:srgbClr val="000000"/>
                </a:solidFill>
                <a:latin typeface="Arial"/>
                <a:cs typeface="Arial"/>
              </a:rPr>
              <a:t>accurately can the positions of the modes in an OPO comb be controlled?</a:t>
            </a:r>
          </a:p>
        </p:txBody>
      </p:sp>
      <p:graphicFrame>
        <p:nvGraphicFramePr>
          <p:cNvPr id="12" name="Object 11"/>
          <p:cNvGraphicFramePr>
            <a:graphicFrameLocks noChangeAspect="1"/>
          </p:cNvGraphicFramePr>
          <p:nvPr>
            <p:extLst>
              <p:ext uri="{D42A27DB-BD31-4B8C-83A1-F6EECF244321}">
                <p14:modId xmlns:p14="http://schemas.microsoft.com/office/powerpoint/2010/main" val="3794048808"/>
              </p:ext>
            </p:extLst>
          </p:nvPr>
        </p:nvGraphicFramePr>
        <p:xfrm>
          <a:off x="3280833" y="4258733"/>
          <a:ext cx="360000" cy="261819"/>
        </p:xfrm>
        <a:graphic>
          <a:graphicData uri="http://schemas.openxmlformats.org/presentationml/2006/ole">
            <mc:AlternateContent xmlns:mc="http://schemas.openxmlformats.org/markup-compatibility/2006">
              <mc:Choice xmlns:v="urn:schemas-microsoft-com:vml" Requires="v">
                <p:oleObj spid="_x0000_s270669" name="Equation" r:id="rId6" imgW="279400" imgH="203200" progId="Equation.3">
                  <p:embed/>
                </p:oleObj>
              </mc:Choice>
              <mc:Fallback>
                <p:oleObj name="Equation" r:id="rId6" imgW="279400" imgH="203200" progId="Equation.3">
                  <p:embed/>
                  <p:pic>
                    <p:nvPicPr>
                      <p:cNvPr id="0" name=""/>
                      <p:cNvPicPr/>
                      <p:nvPr/>
                    </p:nvPicPr>
                    <p:blipFill>
                      <a:blip r:embed="rId7"/>
                      <a:stretch>
                        <a:fillRect/>
                      </a:stretch>
                    </p:blipFill>
                    <p:spPr>
                      <a:xfrm>
                        <a:off x="3280833" y="4258733"/>
                        <a:ext cx="360000" cy="261819"/>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985016079"/>
              </p:ext>
            </p:extLst>
          </p:nvPr>
        </p:nvGraphicFramePr>
        <p:xfrm>
          <a:off x="3810003" y="2474381"/>
          <a:ext cx="971996" cy="258186"/>
        </p:xfrm>
        <a:graphic>
          <a:graphicData uri="http://schemas.openxmlformats.org/presentationml/2006/ole">
            <mc:AlternateContent xmlns:mc="http://schemas.openxmlformats.org/markup-compatibility/2006">
              <mc:Choice xmlns:v="urn:schemas-microsoft-com:vml" Requires="v">
                <p:oleObj spid="_x0000_s270670" name="Equation" r:id="rId8" imgW="812800" imgH="215900" progId="Equation.3">
                  <p:embed/>
                </p:oleObj>
              </mc:Choice>
              <mc:Fallback>
                <p:oleObj name="Equation" r:id="rId8" imgW="812800" imgH="215900" progId="Equation.3">
                  <p:embed/>
                  <p:pic>
                    <p:nvPicPr>
                      <p:cNvPr id="0" name=""/>
                      <p:cNvPicPr/>
                      <p:nvPr/>
                    </p:nvPicPr>
                    <p:blipFill>
                      <a:blip r:embed="rId9"/>
                      <a:stretch>
                        <a:fillRect/>
                      </a:stretch>
                    </p:blipFill>
                    <p:spPr>
                      <a:xfrm>
                        <a:off x="3810003" y="2474381"/>
                        <a:ext cx="971996" cy="258186"/>
                      </a:xfrm>
                      <a:prstGeom prst="rect">
                        <a:avLst/>
                      </a:prstGeom>
                    </p:spPr>
                  </p:pic>
                </p:oleObj>
              </mc:Fallback>
            </mc:AlternateContent>
          </a:graphicData>
        </a:graphic>
      </p:graphicFrame>
      <p:grpSp>
        <p:nvGrpSpPr>
          <p:cNvPr id="38" name="Group 37"/>
          <p:cNvGrpSpPr/>
          <p:nvPr/>
        </p:nvGrpSpPr>
        <p:grpSpPr>
          <a:xfrm>
            <a:off x="152400" y="4646234"/>
            <a:ext cx="8839200" cy="1528624"/>
            <a:chOff x="152400" y="4646234"/>
            <a:chExt cx="8839200" cy="1528624"/>
          </a:xfrm>
        </p:grpSpPr>
        <p:sp>
          <p:nvSpPr>
            <p:cNvPr id="18" name="Rectangle 17"/>
            <p:cNvSpPr/>
            <p:nvPr/>
          </p:nvSpPr>
          <p:spPr>
            <a:xfrm>
              <a:off x="1475656" y="5792756"/>
              <a:ext cx="6192688" cy="38210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52400" y="4646234"/>
              <a:ext cx="8839200" cy="1528624"/>
            </a:xfrm>
            <a:prstGeom prst="rect">
              <a:avLst/>
            </a:prstGeom>
          </p:spPr>
          <p:txBody>
            <a:bodyPr wrap="square">
              <a:spAutoFit/>
            </a:bodyPr>
            <a:lstStyle/>
            <a:p>
              <a:pPr lvl="0">
                <a:spcBef>
                  <a:spcPct val="50000"/>
                </a:spcBef>
              </a:pPr>
              <a:r>
                <a:rPr lang="en-GB" sz="1600" kern="0" dirty="0" smtClean="0">
                  <a:latin typeface="Arial"/>
                  <a:cs typeface="Arial"/>
                </a:rPr>
                <a:t>The frequency of the </a:t>
              </a:r>
              <a:r>
                <a:rPr lang="en-GB" sz="1600" i="1" kern="0" dirty="0" smtClean="0">
                  <a:latin typeface="Times"/>
                  <a:cs typeface="Times"/>
                </a:rPr>
                <a:t>n</a:t>
              </a:r>
              <a:r>
                <a:rPr lang="en-GB" sz="1600" i="1" kern="0" baseline="30000" dirty="0" smtClean="0">
                  <a:latin typeface="Arial"/>
                  <a:cs typeface="Arial"/>
                </a:rPr>
                <a:t>th</a:t>
              </a:r>
              <a:r>
                <a:rPr lang="en-GB" sz="1600" kern="0" dirty="0" smtClean="0">
                  <a:latin typeface="Arial"/>
                  <a:cs typeface="Arial"/>
                </a:rPr>
                <a:t> mode </a:t>
              </a:r>
              <a:r>
                <a:rPr lang="en-GB" sz="1600" i="1" kern="0" dirty="0" smtClean="0">
                  <a:latin typeface="Times"/>
                  <a:cs typeface="Times"/>
                </a:rPr>
                <a:t>f</a:t>
              </a:r>
              <a:r>
                <a:rPr lang="en-GB" sz="1600" i="1" kern="0" baseline="-25000" dirty="0" smtClean="0">
                  <a:latin typeface="Times"/>
                  <a:cs typeface="Times"/>
                </a:rPr>
                <a:t>n</a:t>
              </a:r>
              <a:r>
                <a:rPr lang="en-GB" sz="1600" kern="0" dirty="0" smtClean="0">
                  <a:latin typeface="Arial"/>
                  <a:cs typeface="Arial"/>
                </a:rPr>
                <a:t> determined by 2 parameters:</a:t>
              </a:r>
            </a:p>
            <a:p>
              <a:pPr lvl="0">
                <a:spcBef>
                  <a:spcPct val="50000"/>
                </a:spcBef>
              </a:pPr>
              <a:r>
                <a:rPr lang="en-GB" sz="1600" kern="0" dirty="0" smtClean="0">
                  <a:latin typeface="Arial"/>
                  <a:cs typeface="Arial"/>
                </a:rPr>
                <a:t>•         </a:t>
              </a:r>
              <a:r>
                <a:rPr lang="en-GB" sz="1600" kern="0" dirty="0" smtClean="0">
                  <a:solidFill>
                    <a:srgbClr val="FF0000"/>
                  </a:solidFill>
                  <a:latin typeface="Arial"/>
                  <a:cs typeface="Arial"/>
                </a:rPr>
                <a:t>sub-mHz stability</a:t>
              </a:r>
              <a:r>
                <a:rPr lang="en-GB" sz="1600" kern="0" dirty="0" smtClean="0">
                  <a:latin typeface="Arial"/>
                  <a:cs typeface="Arial"/>
                </a:rPr>
                <a:t> (~10</a:t>
              </a:r>
              <a:r>
                <a:rPr lang="en-GB" sz="1600" kern="0" baseline="30000" dirty="0" smtClean="0">
                  <a:latin typeface="Arial"/>
                  <a:cs typeface="Arial"/>
                </a:rPr>
                <a:t>-13</a:t>
              </a:r>
              <a:r>
                <a:rPr lang="en-GB" sz="1600" kern="0" dirty="0" smtClean="0">
                  <a:latin typeface="Arial"/>
                  <a:cs typeface="Arial"/>
                </a:rPr>
                <a:t>), but uncertainty in </a:t>
              </a:r>
              <a:r>
                <a:rPr lang="en-GB" sz="1600" i="1" kern="0" dirty="0" smtClean="0">
                  <a:latin typeface="Times"/>
                  <a:cs typeface="Times"/>
                </a:rPr>
                <a:t>f</a:t>
              </a:r>
              <a:r>
                <a:rPr lang="en-GB" sz="1600" i="1" kern="0" baseline="-25000" dirty="0" smtClean="0">
                  <a:latin typeface="Times"/>
                  <a:cs typeface="Times"/>
                </a:rPr>
                <a:t>n</a:t>
              </a:r>
              <a:r>
                <a:rPr lang="en-GB" sz="1600" kern="0" dirty="0" smtClean="0">
                  <a:latin typeface="Arial"/>
                  <a:cs typeface="Arial"/>
                </a:rPr>
                <a:t> multiplied by </a:t>
              </a:r>
              <a:r>
                <a:rPr lang="en-GB" sz="1600" i="1" kern="0" dirty="0" smtClean="0">
                  <a:latin typeface="Times"/>
                  <a:cs typeface="Times"/>
                </a:rPr>
                <a:t>n</a:t>
              </a:r>
              <a:r>
                <a:rPr lang="en-GB" sz="1600" kern="0" dirty="0" smtClean="0">
                  <a:latin typeface="Arial"/>
                  <a:cs typeface="Arial"/>
                </a:rPr>
                <a:t> ~ 10</a:t>
              </a:r>
              <a:r>
                <a:rPr lang="en-GB" sz="1600" kern="0" baseline="30000" dirty="0" smtClean="0">
                  <a:latin typeface="Arial"/>
                  <a:cs typeface="Arial"/>
                </a:rPr>
                <a:t>6</a:t>
              </a:r>
              <a:r>
                <a:rPr lang="en-GB" sz="1600" kern="0" dirty="0" smtClean="0">
                  <a:latin typeface="Arial"/>
                  <a:cs typeface="Arial"/>
                </a:rPr>
                <a:t> </a:t>
              </a:r>
            </a:p>
            <a:p>
              <a:pPr lvl="0">
                <a:spcBef>
                  <a:spcPct val="50000"/>
                </a:spcBef>
              </a:pPr>
              <a:r>
                <a:rPr lang="en-GB" sz="1600" kern="0" dirty="0" smtClean="0">
                  <a:latin typeface="Arial"/>
                  <a:cs typeface="Arial"/>
                </a:rPr>
                <a:t>• </a:t>
              </a:r>
              <a:r>
                <a:rPr lang="en-GB" sz="1600" i="1" kern="0" dirty="0" smtClean="0">
                  <a:latin typeface="Symbol" charset="2"/>
                  <a:cs typeface="Symbol" charset="2"/>
                </a:rPr>
                <a:t>d</a:t>
              </a:r>
              <a:r>
                <a:rPr lang="en-GB" sz="1600" kern="0" dirty="0" smtClean="0">
                  <a:latin typeface="Arial"/>
                  <a:cs typeface="Arial"/>
                </a:rPr>
                <a:t>  </a:t>
              </a:r>
              <a:r>
                <a:rPr lang="en-GB" sz="1600" kern="0" dirty="0" smtClean="0">
                  <a:solidFill>
                    <a:srgbClr val="FF0000"/>
                  </a:solidFill>
                  <a:latin typeface="Arial"/>
                  <a:cs typeface="Arial"/>
                </a:rPr>
                <a:t>sub-Hz level stability</a:t>
              </a:r>
              <a:r>
                <a:rPr lang="en-GB" sz="1600" kern="0" dirty="0" smtClean="0">
                  <a:latin typeface="Arial"/>
                  <a:cs typeface="Arial"/>
                </a:rPr>
                <a:t> (~10</a:t>
              </a:r>
              <a:r>
                <a:rPr lang="en-GB" sz="1600" kern="0" baseline="30000" dirty="0" smtClean="0">
                  <a:latin typeface="Arial"/>
                  <a:cs typeface="Arial"/>
                </a:rPr>
                <a:t>-10</a:t>
              </a:r>
              <a:r>
                <a:rPr lang="en-GB" sz="1600" kern="0" dirty="0" smtClean="0">
                  <a:latin typeface="Arial"/>
                  <a:cs typeface="Arial"/>
                </a:rPr>
                <a:t>), contributing only additively to  </a:t>
              </a:r>
              <a:r>
                <a:rPr lang="en-GB" sz="1600" i="1" kern="0" dirty="0" smtClean="0">
                  <a:latin typeface="Times"/>
                  <a:cs typeface="Times"/>
                </a:rPr>
                <a:t>f</a:t>
              </a:r>
              <a:r>
                <a:rPr lang="en-GB" sz="1600" i="1" kern="0" baseline="-25000" dirty="0" smtClean="0">
                  <a:latin typeface="Times"/>
                  <a:cs typeface="Times"/>
                </a:rPr>
                <a:t>n</a:t>
              </a:r>
              <a:r>
                <a:rPr lang="en-GB" sz="1600" kern="0" dirty="0" smtClean="0">
                  <a:latin typeface="Arial"/>
                  <a:cs typeface="Arial"/>
                </a:rPr>
                <a:t> uncertainty</a:t>
              </a:r>
            </a:p>
            <a:p>
              <a:pPr algn="ctr">
                <a:spcBef>
                  <a:spcPts val="1560"/>
                </a:spcBef>
              </a:pPr>
              <a:r>
                <a:rPr lang="en-GB" sz="1600" dirty="0">
                  <a:solidFill>
                    <a:srgbClr val="FF0000"/>
                  </a:solidFill>
                  <a:sym typeface="Symbol"/>
                </a:rPr>
                <a:t> </a:t>
              </a:r>
              <a:r>
                <a:rPr lang="en-GB" sz="1600" i="1" kern="0" dirty="0" smtClean="0">
                  <a:solidFill>
                    <a:srgbClr val="FF0000"/>
                  </a:solidFill>
                  <a:latin typeface="Arial"/>
                  <a:cs typeface="Arial"/>
                </a:rPr>
                <a:t>uncertainty in the repetition-rate dominates by factor of ~1000 !</a:t>
              </a:r>
            </a:p>
          </p:txBody>
        </p:sp>
        <p:graphicFrame>
          <p:nvGraphicFramePr>
            <p:cNvPr id="24" name="Object 23"/>
            <p:cNvGraphicFramePr>
              <a:graphicFrameLocks noChangeAspect="1"/>
            </p:cNvGraphicFramePr>
            <p:nvPr>
              <p:extLst>
                <p:ext uri="{D42A27DB-BD31-4B8C-83A1-F6EECF244321}">
                  <p14:modId xmlns:p14="http://schemas.microsoft.com/office/powerpoint/2010/main" val="2899955694"/>
                </p:ext>
              </p:extLst>
            </p:nvPr>
          </p:nvGraphicFramePr>
          <p:xfrm>
            <a:off x="359831" y="5029195"/>
            <a:ext cx="432000" cy="314183"/>
          </p:xfrm>
          <a:graphic>
            <a:graphicData uri="http://schemas.openxmlformats.org/presentationml/2006/ole">
              <mc:AlternateContent xmlns:mc="http://schemas.openxmlformats.org/markup-compatibility/2006">
                <mc:Choice xmlns:v="urn:schemas-microsoft-com:vml" Requires="v">
                  <p:oleObj spid="_x0000_s270671" name="Equation" r:id="rId10" imgW="279400" imgH="203200" progId="Equation.3">
                    <p:embed/>
                  </p:oleObj>
                </mc:Choice>
                <mc:Fallback>
                  <p:oleObj name="Equation" r:id="rId10" imgW="279400" imgH="203200" progId="Equation.3">
                    <p:embed/>
                    <p:pic>
                      <p:nvPicPr>
                        <p:cNvPr id="0" name=""/>
                        <p:cNvPicPr/>
                        <p:nvPr/>
                      </p:nvPicPr>
                      <p:blipFill>
                        <a:blip r:embed="rId7"/>
                        <a:stretch>
                          <a:fillRect/>
                        </a:stretch>
                      </p:blipFill>
                      <p:spPr>
                        <a:xfrm>
                          <a:off x="359831" y="5029195"/>
                          <a:ext cx="432000" cy="314183"/>
                        </a:xfrm>
                        <a:prstGeom prst="rect">
                          <a:avLst/>
                        </a:prstGeom>
                      </p:spPr>
                    </p:pic>
                  </p:oleObj>
                </mc:Fallback>
              </mc:AlternateContent>
            </a:graphicData>
          </a:graphic>
        </p:graphicFrame>
      </p:grpSp>
      <p:grpSp>
        <p:nvGrpSpPr>
          <p:cNvPr id="28" name="Group 27"/>
          <p:cNvGrpSpPr/>
          <p:nvPr/>
        </p:nvGrpSpPr>
        <p:grpSpPr>
          <a:xfrm>
            <a:off x="5015084" y="889000"/>
            <a:ext cx="4095053" cy="2209799"/>
            <a:chOff x="5015084" y="889000"/>
            <a:chExt cx="4095053" cy="2209799"/>
          </a:xfrm>
        </p:grpSpPr>
        <p:grpSp>
          <p:nvGrpSpPr>
            <p:cNvPr id="26" name="Group 25"/>
            <p:cNvGrpSpPr/>
            <p:nvPr/>
          </p:nvGrpSpPr>
          <p:grpSpPr>
            <a:xfrm>
              <a:off x="5015084" y="889000"/>
              <a:ext cx="4095053" cy="2209799"/>
              <a:chOff x="5808133" y="1430867"/>
              <a:chExt cx="3632201" cy="1960032"/>
            </a:xfrm>
          </p:grpSpPr>
          <p:pic>
            <p:nvPicPr>
              <p:cNvPr id="23" name="Picture 22"/>
              <p:cNvPicPr>
                <a:picLocks noChangeAspect="1"/>
              </p:cNvPicPr>
              <p:nvPr/>
            </p:nvPicPr>
            <p:blipFill>
              <a:blip r:embed="rId11">
                <a:clrChange>
                  <a:clrFrom>
                    <a:srgbClr val="FFFFFF"/>
                  </a:clrFrom>
                  <a:clrTo>
                    <a:srgbClr val="FFFFFF">
                      <a:alpha val="0"/>
                    </a:srgbClr>
                  </a:clrTo>
                </a:clrChange>
              </a:blip>
              <a:stretch>
                <a:fillRect/>
              </a:stretch>
            </p:blipFill>
            <p:spPr>
              <a:xfrm>
                <a:off x="5944249" y="1487967"/>
                <a:ext cx="3496085" cy="1902932"/>
              </a:xfrm>
              <a:prstGeom prst="rect">
                <a:avLst/>
              </a:prstGeom>
            </p:spPr>
          </p:pic>
          <p:sp>
            <p:nvSpPr>
              <p:cNvPr id="25" name="Rectangle 24"/>
              <p:cNvSpPr/>
              <p:nvPr/>
            </p:nvSpPr>
            <p:spPr>
              <a:xfrm>
                <a:off x="5808133" y="1430867"/>
                <a:ext cx="321733" cy="270933"/>
              </a:xfrm>
              <a:prstGeom prst="rect">
                <a:avLst/>
              </a:prstGeom>
              <a:solidFill>
                <a:schemeClr val="bg1"/>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7" name="Rectangle 26"/>
            <p:cNvSpPr/>
            <p:nvPr/>
          </p:nvSpPr>
          <p:spPr>
            <a:xfrm>
              <a:off x="5088467" y="1066800"/>
              <a:ext cx="3996266" cy="1972733"/>
            </a:xfrm>
            <a:prstGeom prst="rect">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5723467" y="1126067"/>
            <a:ext cx="3420533" cy="3905237"/>
            <a:chOff x="5723467" y="1126067"/>
            <a:chExt cx="3420533" cy="3905237"/>
          </a:xfrm>
        </p:grpSpPr>
        <p:pic>
          <p:nvPicPr>
            <p:cNvPr id="32" name="Picture 31"/>
            <p:cNvPicPr>
              <a:picLocks noChangeAspect="1"/>
            </p:cNvPicPr>
            <p:nvPr/>
          </p:nvPicPr>
          <p:blipFill>
            <a:blip r:embed="rId12"/>
            <a:stretch>
              <a:fillRect/>
            </a:stretch>
          </p:blipFill>
          <p:spPr>
            <a:xfrm>
              <a:off x="5759190" y="1173024"/>
              <a:ext cx="3312000" cy="1906772"/>
            </a:xfrm>
            <a:prstGeom prst="rect">
              <a:avLst/>
            </a:prstGeom>
          </p:spPr>
        </p:pic>
        <p:pic>
          <p:nvPicPr>
            <p:cNvPr id="35" name="Picture 34"/>
            <p:cNvPicPr>
              <a:picLocks noChangeAspect="1"/>
            </p:cNvPicPr>
            <p:nvPr/>
          </p:nvPicPr>
          <p:blipFill>
            <a:blip r:embed="rId13"/>
            <a:stretch>
              <a:fillRect/>
            </a:stretch>
          </p:blipFill>
          <p:spPr>
            <a:xfrm>
              <a:off x="5825234" y="3047978"/>
              <a:ext cx="3318766" cy="1983326"/>
            </a:xfrm>
            <a:prstGeom prst="rect">
              <a:avLst/>
            </a:prstGeom>
          </p:spPr>
        </p:pic>
        <p:sp>
          <p:nvSpPr>
            <p:cNvPr id="33" name="Rectangle 32"/>
            <p:cNvSpPr/>
            <p:nvPr/>
          </p:nvSpPr>
          <p:spPr>
            <a:xfrm>
              <a:off x="5723467" y="1126067"/>
              <a:ext cx="237066" cy="254000"/>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Rectangle 36"/>
            <p:cNvSpPr/>
            <p:nvPr/>
          </p:nvSpPr>
          <p:spPr>
            <a:xfrm>
              <a:off x="5833533" y="3014133"/>
              <a:ext cx="237066" cy="254000"/>
            </a:xfrm>
            <a:prstGeom prst="rect">
              <a:avLst/>
            </a:prstGeom>
            <a:solidFill>
              <a:srgbClr val="FFFFFF"/>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4" name="Group 43"/>
          <p:cNvGrpSpPr/>
          <p:nvPr/>
        </p:nvGrpSpPr>
        <p:grpSpPr>
          <a:xfrm>
            <a:off x="1284022" y="170344"/>
            <a:ext cx="6657712" cy="563855"/>
            <a:chOff x="1284022" y="170344"/>
            <a:chExt cx="6657712" cy="563855"/>
          </a:xfrm>
        </p:grpSpPr>
        <p:sp>
          <p:nvSpPr>
            <p:cNvPr id="45" name="Rectangle 44"/>
            <p:cNvSpPr/>
            <p:nvPr/>
          </p:nvSpPr>
          <p:spPr>
            <a:xfrm>
              <a:off x="1284022" y="457200"/>
              <a:ext cx="6657712" cy="276999"/>
            </a:xfrm>
            <a:prstGeom prst="rect">
              <a:avLst/>
            </a:prstGeom>
          </p:spPr>
          <p:txBody>
            <a:bodyPr wrap="square">
              <a:spAutoFit/>
            </a:bodyPr>
            <a:lstStyle/>
            <a:p>
              <a:pPr algn="ctr">
                <a:spcBef>
                  <a:spcPct val="50000"/>
                </a:spcBef>
              </a:pPr>
              <a:r>
                <a:rPr lang="en-US" sz="1200" dirty="0" smtClean="0">
                  <a:solidFill>
                    <a:srgbClr val="FF0000"/>
                  </a:solidFill>
                  <a:latin typeface="Arial"/>
                  <a:cs typeface="Arial"/>
                </a:rPr>
                <a:t>Teresa I. Ferreiro, Jinghua Sun, and Derryck T. Reid, Opt. Express </a:t>
              </a:r>
              <a:r>
                <a:rPr lang="en-US" sz="1200" b="1" dirty="0" smtClean="0">
                  <a:solidFill>
                    <a:srgbClr val="FF0000"/>
                  </a:solidFill>
                  <a:latin typeface="Arial"/>
                  <a:cs typeface="Arial"/>
                </a:rPr>
                <a:t>19</a:t>
              </a:r>
              <a:r>
                <a:rPr lang="en-US" sz="1200" dirty="0" smtClean="0">
                  <a:solidFill>
                    <a:srgbClr val="FF0000"/>
                  </a:solidFill>
                  <a:latin typeface="Arial"/>
                  <a:cs typeface="Arial"/>
                </a:rPr>
                <a:t>, 24159 (2011)</a:t>
              </a:r>
            </a:p>
          </p:txBody>
        </p:sp>
        <p:sp>
          <p:nvSpPr>
            <p:cNvPr id="46" name="TextBox 1"/>
            <p:cNvSpPr txBox="1">
              <a:spLocks noChangeArrowheads="1"/>
            </p:cNvSpPr>
            <p:nvPr/>
          </p:nvSpPr>
          <p:spPr bwMode="auto">
            <a:xfrm>
              <a:off x="1347198" y="170344"/>
              <a:ext cx="65729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spcBef>
                  <a:spcPct val="50000"/>
                </a:spcBef>
              </a:pPr>
              <a:r>
                <a:rPr lang="en-US" b="1" dirty="0">
                  <a:latin typeface="Arial"/>
                  <a:cs typeface="Arial"/>
                </a:rPr>
                <a:t>Comb stability characterisations: 250-MHz OPO</a:t>
              </a:r>
            </a:p>
          </p:txBody>
        </p:sp>
      </p:grpSp>
      <p:grpSp>
        <p:nvGrpSpPr>
          <p:cNvPr id="6" name="Group 5"/>
          <p:cNvGrpSpPr/>
          <p:nvPr/>
        </p:nvGrpSpPr>
        <p:grpSpPr>
          <a:xfrm>
            <a:off x="6322452" y="1215255"/>
            <a:ext cx="971724" cy="2378750"/>
            <a:chOff x="6322452" y="1215255"/>
            <a:chExt cx="971724" cy="2378750"/>
          </a:xfrm>
        </p:grpSpPr>
        <p:sp>
          <p:nvSpPr>
            <p:cNvPr id="4" name="TextBox 3"/>
            <p:cNvSpPr txBox="1"/>
            <p:nvPr/>
          </p:nvSpPr>
          <p:spPr>
            <a:xfrm>
              <a:off x="6322452" y="1215255"/>
              <a:ext cx="887601" cy="369332"/>
            </a:xfrm>
            <a:prstGeom prst="rect">
              <a:avLst/>
            </a:prstGeom>
            <a:noFill/>
          </p:spPr>
          <p:txBody>
            <a:bodyPr wrap="square" rtlCol="0">
              <a:spAutoFit/>
            </a:bodyPr>
            <a:lstStyle/>
            <a:p>
              <a:r>
                <a:rPr lang="en-US" b="1" dirty="0" smtClean="0">
                  <a:solidFill>
                    <a:srgbClr val="1C00FF"/>
                  </a:solidFill>
                  <a:latin typeface="Arial"/>
                  <a:cs typeface="Arial"/>
                </a:rPr>
                <a:t>f</a:t>
              </a:r>
              <a:r>
                <a:rPr lang="en-US" b="1" baseline="-25000" dirty="0" smtClean="0">
                  <a:solidFill>
                    <a:srgbClr val="1C00FF"/>
                  </a:solidFill>
                  <a:latin typeface="Arial"/>
                  <a:cs typeface="Arial"/>
                </a:rPr>
                <a:t>REP</a:t>
              </a:r>
              <a:endParaRPr lang="en-US" b="1" baseline="-25000" dirty="0">
                <a:solidFill>
                  <a:srgbClr val="1C00FF"/>
                </a:solidFill>
                <a:latin typeface="Arial"/>
                <a:cs typeface="Arial"/>
              </a:endParaRPr>
            </a:p>
          </p:txBody>
        </p:sp>
        <p:sp>
          <p:nvSpPr>
            <p:cNvPr id="36" name="TextBox 35"/>
            <p:cNvSpPr txBox="1"/>
            <p:nvPr/>
          </p:nvSpPr>
          <p:spPr>
            <a:xfrm>
              <a:off x="6406575" y="3224673"/>
              <a:ext cx="887601" cy="369332"/>
            </a:xfrm>
            <a:prstGeom prst="rect">
              <a:avLst/>
            </a:prstGeom>
            <a:noFill/>
          </p:spPr>
          <p:txBody>
            <a:bodyPr wrap="square" rtlCol="0">
              <a:spAutoFit/>
            </a:bodyPr>
            <a:lstStyle/>
            <a:p>
              <a:r>
                <a:rPr lang="en-US" b="1" dirty="0" smtClean="0">
                  <a:solidFill>
                    <a:srgbClr val="F40006"/>
                  </a:solidFill>
                  <a:latin typeface="Arial"/>
                  <a:cs typeface="Arial"/>
                </a:rPr>
                <a:t>f</a:t>
              </a:r>
              <a:r>
                <a:rPr lang="en-US" b="1" baseline="-25000" dirty="0" smtClean="0">
                  <a:solidFill>
                    <a:srgbClr val="F40006"/>
                  </a:solidFill>
                  <a:latin typeface="Arial"/>
                  <a:cs typeface="Arial"/>
                </a:rPr>
                <a:t>CEO</a:t>
              </a:r>
              <a:endParaRPr lang="en-US" b="1" baseline="-25000" dirty="0">
                <a:solidFill>
                  <a:srgbClr val="F40006"/>
                </a:solidFill>
                <a:latin typeface="Arial"/>
                <a:cs typeface="Arial"/>
              </a:endParaRPr>
            </a:p>
          </p:txBody>
        </p:sp>
      </p:grpSp>
    </p:spTree>
    <p:extLst>
      <p:ext uri="{BB962C8B-B14F-4D97-AF65-F5344CB8AC3E}">
        <p14:creationId xmlns:p14="http://schemas.microsoft.com/office/powerpoint/2010/main" val="1039696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par>
                                <p:cTn id="14" presetID="1"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Tuning with s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179" y="2963333"/>
            <a:ext cx="4330625" cy="292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Rectangle 5"/>
          <p:cNvSpPr>
            <a:spLocks noChangeArrowheads="1"/>
          </p:cNvSpPr>
          <p:nvPr/>
        </p:nvSpPr>
        <p:spPr bwMode="auto">
          <a:xfrm>
            <a:off x="323850" y="873890"/>
            <a:ext cx="8538507" cy="154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eaLnBrk="0" hangingPunct="0">
              <a:spcAft>
                <a:spcPts val="600"/>
              </a:spcAft>
              <a:buFont typeface="Wingdings" charset="2"/>
              <a:buChar char="v"/>
            </a:pPr>
            <a:r>
              <a:rPr lang="en-US" dirty="0" smtClean="0">
                <a:latin typeface="Arial"/>
                <a:cs typeface="Arial"/>
              </a:rPr>
              <a:t>Harmonic pumping, where the OPO cavity is made </a:t>
            </a:r>
            <a:r>
              <a:rPr lang="en-US" i="1" dirty="0" smtClean="0">
                <a:latin typeface="Arial"/>
                <a:cs typeface="Arial"/>
              </a:rPr>
              <a:t>n</a:t>
            </a:r>
            <a:r>
              <a:rPr lang="en-US" dirty="0" smtClean="0">
                <a:latin typeface="Arial"/>
                <a:cs typeface="Arial"/>
              </a:rPr>
              <a:t> times shorter than the pump laser multiplies the repetition frequency by </a:t>
            </a:r>
            <a:r>
              <a:rPr lang="en-US" i="1" dirty="0" smtClean="0">
                <a:latin typeface="Arial"/>
                <a:cs typeface="Arial"/>
              </a:rPr>
              <a:t>n</a:t>
            </a:r>
          </a:p>
          <a:p>
            <a:pPr marL="285750" indent="-285750" eaLnBrk="0" hangingPunct="0">
              <a:spcAft>
                <a:spcPts val="600"/>
              </a:spcAft>
              <a:buFont typeface="Wingdings" charset="2"/>
              <a:buChar char="v"/>
            </a:pPr>
            <a:r>
              <a:rPr lang="en-US" dirty="0" smtClean="0">
                <a:latin typeface="Arial"/>
                <a:cs typeface="Arial"/>
              </a:rPr>
              <a:t>Performance compared of </a:t>
            </a:r>
            <a:r>
              <a:rPr lang="en-US" dirty="0" smtClean="0">
                <a:latin typeface="Arial"/>
                <a:cs typeface="Arial"/>
              </a:rPr>
              <a:t>333-MHz and 1-GHz </a:t>
            </a:r>
            <a:r>
              <a:rPr lang="en-US" dirty="0">
                <a:latin typeface="Arial"/>
                <a:cs typeface="Arial"/>
              </a:rPr>
              <a:t>OPO combs, pumped </a:t>
            </a:r>
            <a:r>
              <a:rPr lang="en-US" dirty="0" smtClean="0">
                <a:latin typeface="Arial"/>
                <a:cs typeface="Arial"/>
              </a:rPr>
              <a:t>by a 333-MHz </a:t>
            </a:r>
            <a:r>
              <a:rPr lang="en-US" dirty="0" err="1" smtClean="0">
                <a:latin typeface="Arial"/>
                <a:cs typeface="Arial"/>
              </a:rPr>
              <a:t>Ti:sapphire</a:t>
            </a:r>
            <a:r>
              <a:rPr lang="en-US" dirty="0" smtClean="0">
                <a:latin typeface="Arial"/>
                <a:cs typeface="Arial"/>
              </a:rPr>
              <a:t> laser</a:t>
            </a:r>
            <a:endParaRPr lang="en-US" dirty="0" smtClean="0">
              <a:latin typeface="Arial"/>
              <a:cs typeface="Arial"/>
            </a:endParaRPr>
          </a:p>
          <a:p>
            <a:pPr marL="285750" indent="-285750" eaLnBrk="0" hangingPunct="0">
              <a:spcAft>
                <a:spcPts val="600"/>
              </a:spcAft>
              <a:buFont typeface="Wingdings" charset="2"/>
              <a:buChar char="v"/>
            </a:pPr>
            <a:endParaRPr lang="en-GB" dirty="0">
              <a:latin typeface="Arial"/>
              <a:cs typeface="Arial"/>
            </a:endParaRPr>
          </a:p>
        </p:txBody>
      </p:sp>
      <p:sp>
        <p:nvSpPr>
          <p:cNvPr id="8" name="TextBox 1"/>
          <p:cNvSpPr txBox="1">
            <a:spLocks noChangeArrowheads="1"/>
          </p:cNvSpPr>
          <p:nvPr/>
        </p:nvSpPr>
        <p:spPr bwMode="auto">
          <a:xfrm>
            <a:off x="1245661" y="170344"/>
            <a:ext cx="6802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spcBef>
                <a:spcPct val="50000"/>
              </a:spcBef>
            </a:pPr>
            <a:r>
              <a:rPr lang="en-US" b="1" dirty="0">
                <a:latin typeface="Arial"/>
                <a:cs typeface="Arial"/>
              </a:rPr>
              <a:t>Comb stability characterisations: 333-MHz </a:t>
            </a:r>
            <a:r>
              <a:rPr lang="en-US" b="1" dirty="0" smtClean="0">
                <a:latin typeface="Arial"/>
                <a:cs typeface="Arial"/>
              </a:rPr>
              <a:t>&amp; 1</a:t>
            </a:r>
            <a:r>
              <a:rPr lang="en-US" b="1" dirty="0">
                <a:latin typeface="Arial"/>
                <a:cs typeface="Arial"/>
              </a:rPr>
              <a:t>-GHz OPOs</a:t>
            </a:r>
          </a:p>
        </p:txBody>
      </p:sp>
      <p:sp>
        <p:nvSpPr>
          <p:cNvPr id="9" name="Rectangle 8"/>
          <p:cNvSpPr/>
          <p:nvPr/>
        </p:nvSpPr>
        <p:spPr>
          <a:xfrm>
            <a:off x="1284022" y="457200"/>
            <a:ext cx="6657712" cy="276999"/>
          </a:xfrm>
          <a:prstGeom prst="rect">
            <a:avLst/>
          </a:prstGeom>
        </p:spPr>
        <p:txBody>
          <a:bodyPr wrap="square">
            <a:spAutoFit/>
          </a:bodyPr>
          <a:lstStyle/>
          <a:p>
            <a:pPr algn="ctr">
              <a:spcBef>
                <a:spcPct val="50000"/>
              </a:spcBef>
            </a:pPr>
            <a:r>
              <a:rPr lang="en-US" sz="1200" dirty="0" smtClean="0">
                <a:solidFill>
                  <a:srgbClr val="FF0000"/>
                </a:solidFill>
                <a:latin typeface="Arial"/>
                <a:cs typeface="Arial"/>
              </a:rPr>
              <a:t>K.</a:t>
            </a:r>
            <a:r>
              <a:rPr lang="en-US" sz="1200" dirty="0" smtClean="0">
                <a:solidFill>
                  <a:srgbClr val="FF0000"/>
                </a:solidFill>
                <a:latin typeface="Arial"/>
                <a:cs typeface="Arial"/>
              </a:rPr>
              <a:t> </a:t>
            </a:r>
            <a:r>
              <a:rPr lang="en-US" sz="1200" dirty="0" err="1" smtClean="0">
                <a:solidFill>
                  <a:srgbClr val="FF0000"/>
                </a:solidFill>
                <a:latin typeface="Arial"/>
                <a:cs typeface="Arial"/>
              </a:rPr>
              <a:t>Balskus</a:t>
            </a:r>
            <a:r>
              <a:rPr lang="en-US" sz="1200" dirty="0" smtClean="0">
                <a:solidFill>
                  <a:srgbClr val="FF0000"/>
                </a:solidFill>
                <a:latin typeface="Arial"/>
                <a:cs typeface="Arial"/>
              </a:rPr>
              <a:t>, R. A. McCracken, Z. Zhang and D. T. Reid  </a:t>
            </a:r>
            <a:r>
              <a:rPr lang="en-US" sz="1200" i="1" dirty="0" smtClean="0">
                <a:solidFill>
                  <a:srgbClr val="FF0000"/>
                </a:solidFill>
                <a:latin typeface="Arial"/>
                <a:cs typeface="Arial"/>
              </a:rPr>
              <a:t>submitted for publication</a:t>
            </a:r>
            <a:endParaRPr lang="en-US" sz="1200" i="1" dirty="0" smtClean="0">
              <a:solidFill>
                <a:srgbClr val="FF0000"/>
              </a:solidFill>
              <a:latin typeface="Arial"/>
              <a:cs typeface="Arial"/>
            </a:endParaRPr>
          </a:p>
        </p:txBody>
      </p:sp>
      <p:pic>
        <p:nvPicPr>
          <p:cNvPr id="154628" name="Picture 4" descr="Untitled"/>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0740"/>
          <a:stretch/>
        </p:blipFill>
        <p:spPr bwMode="auto">
          <a:xfrm>
            <a:off x="-820560" y="2202285"/>
            <a:ext cx="6840538" cy="155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36232" y="2908420"/>
            <a:ext cx="1816167" cy="1187946"/>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 name="Group 5"/>
          <p:cNvGrpSpPr/>
          <p:nvPr/>
        </p:nvGrpSpPr>
        <p:grpSpPr>
          <a:xfrm>
            <a:off x="-420510" y="3085932"/>
            <a:ext cx="6400800" cy="3126378"/>
            <a:chOff x="1371600" y="3085932"/>
            <a:chExt cx="6400800" cy="3126378"/>
          </a:xfrm>
        </p:grpSpPr>
        <p:sp>
          <p:nvSpPr>
            <p:cNvPr id="154627" name="Rectangle 3"/>
            <p:cNvSpPr>
              <a:spLocks noChangeArrowheads="1"/>
            </p:cNvSpPr>
            <p:nvPr/>
          </p:nvSpPr>
          <p:spPr bwMode="auto">
            <a:xfrm>
              <a:off x="1371600" y="445971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Font typeface="Arial" charset="0"/>
                <a:buNone/>
              </a:pPr>
              <a:endParaRPr lang="en-GB"/>
            </a:p>
          </p:txBody>
        </p:sp>
        <p:cxnSp>
          <p:nvCxnSpPr>
            <p:cNvPr id="5" name="Straight Connector 4"/>
            <p:cNvCxnSpPr>
              <a:stCxn id="3" idx="3"/>
            </p:cNvCxnSpPr>
            <p:nvPr/>
          </p:nvCxnSpPr>
          <p:spPr>
            <a:xfrm flipH="1">
              <a:off x="1829824" y="3502393"/>
              <a:ext cx="942221" cy="0"/>
            </a:xfrm>
            <a:prstGeom prst="line">
              <a:avLst/>
            </a:prstGeom>
            <a:ln w="28575" cmpd="sng">
              <a:solidFill>
                <a:srgbClr val="F40006"/>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799203" y="3085932"/>
              <a:ext cx="1005704" cy="1107996"/>
            </a:xfrm>
            <a:prstGeom prst="rect">
              <a:avLst/>
            </a:prstGeom>
            <a:noFill/>
          </p:spPr>
          <p:txBody>
            <a:bodyPr wrap="none" rtlCol="0">
              <a:spAutoFit/>
            </a:bodyPr>
            <a:lstStyle/>
            <a:p>
              <a:pPr algn="ctr"/>
              <a:r>
                <a:rPr lang="en-US" sz="1600" dirty="0" smtClean="0">
                  <a:solidFill>
                    <a:srgbClr val="FF0000"/>
                  </a:solidFill>
                  <a:latin typeface="Arial"/>
                  <a:cs typeface="Arial"/>
                </a:rPr>
                <a:t>333 MHz</a:t>
              </a:r>
            </a:p>
            <a:p>
              <a:pPr algn="ctr"/>
              <a:endParaRPr lang="en-US" sz="1600" dirty="0" smtClean="0">
                <a:solidFill>
                  <a:srgbClr val="FF0000"/>
                </a:solidFill>
                <a:latin typeface="Arial"/>
                <a:cs typeface="Arial"/>
              </a:endParaRPr>
            </a:p>
            <a:p>
              <a:pPr algn="ctr"/>
              <a:r>
                <a:rPr lang="en-US" sz="1600" dirty="0" smtClean="0">
                  <a:solidFill>
                    <a:srgbClr val="FF0000"/>
                  </a:solidFill>
                  <a:latin typeface="Arial"/>
                  <a:cs typeface="Arial"/>
                </a:rPr>
                <a:t>1.4 W</a:t>
              </a:r>
            </a:p>
            <a:p>
              <a:pPr algn="ctr"/>
              <a:r>
                <a:rPr lang="en-US" sz="1600" dirty="0" smtClean="0">
                  <a:solidFill>
                    <a:srgbClr val="FF0000"/>
                  </a:solidFill>
                  <a:latin typeface="Arial"/>
                  <a:cs typeface="Arial"/>
                </a:rPr>
                <a:t>25 </a:t>
              </a:r>
              <a:r>
                <a:rPr lang="en-US" sz="1600" dirty="0" err="1" smtClean="0">
                  <a:solidFill>
                    <a:srgbClr val="FF0000"/>
                  </a:solidFill>
                  <a:latin typeface="Arial"/>
                  <a:cs typeface="Arial"/>
                </a:rPr>
                <a:t>fs</a:t>
              </a:r>
              <a:endParaRPr lang="en-US" sz="1600" dirty="0">
                <a:solidFill>
                  <a:srgbClr val="FF0000"/>
                </a:solidFill>
                <a:latin typeface="Arial"/>
                <a:cs typeface="Arial"/>
              </a:endParaRPr>
            </a:p>
          </p:txBody>
        </p:sp>
      </p:grpSp>
      <p:sp>
        <p:nvSpPr>
          <p:cNvPr id="12" name="Rectangle 11"/>
          <p:cNvSpPr/>
          <p:nvPr/>
        </p:nvSpPr>
        <p:spPr>
          <a:xfrm>
            <a:off x="9073445" y="2794000"/>
            <a:ext cx="691444" cy="2836333"/>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423333" y="4896556"/>
            <a:ext cx="4628445" cy="1241777"/>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8" name="Picture 4" descr="Untitled"/>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935" t="67876" r="15260"/>
          <a:stretch/>
        </p:blipFill>
        <p:spPr bwMode="auto">
          <a:xfrm>
            <a:off x="635000" y="3654779"/>
            <a:ext cx="4501444" cy="1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757766" y="3970867"/>
            <a:ext cx="412044" cy="135466"/>
          </a:xfrm>
          <a:prstGeom prst="rect">
            <a:avLst/>
          </a:prstGeom>
          <a:solidFill>
            <a:schemeClr val="bg1"/>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a:off x="4621389" y="3917247"/>
            <a:ext cx="412044" cy="186265"/>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p:cNvPicPr>
            <a:picLocks noChangeAspect="1"/>
          </p:cNvPicPr>
          <p:nvPr/>
        </p:nvPicPr>
        <p:blipFill>
          <a:blip r:embed="rId4"/>
          <a:stretch>
            <a:fillRect/>
          </a:stretch>
        </p:blipFill>
        <p:spPr>
          <a:xfrm>
            <a:off x="935954" y="3771899"/>
            <a:ext cx="582284" cy="524775"/>
          </a:xfrm>
          <a:prstGeom prst="rect">
            <a:avLst/>
          </a:prstGeom>
        </p:spPr>
      </p:pic>
      <p:pic>
        <p:nvPicPr>
          <p:cNvPr id="28" name="Picture 27"/>
          <p:cNvPicPr>
            <a:picLocks noChangeAspect="1"/>
          </p:cNvPicPr>
          <p:nvPr/>
        </p:nvPicPr>
        <p:blipFill>
          <a:blip r:embed="rId5"/>
          <a:stretch>
            <a:fillRect/>
          </a:stretch>
        </p:blipFill>
        <p:spPr>
          <a:xfrm>
            <a:off x="4475751" y="3794309"/>
            <a:ext cx="524775" cy="524775"/>
          </a:xfrm>
          <a:prstGeom prst="rect">
            <a:avLst/>
          </a:prstGeom>
        </p:spPr>
      </p:pic>
    </p:spTree>
    <p:extLst>
      <p:ext uri="{BB962C8B-B14F-4D97-AF65-F5344CB8AC3E}">
        <p14:creationId xmlns:p14="http://schemas.microsoft.com/office/powerpoint/2010/main" val="6138114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Tuning with s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179" y="2963333"/>
            <a:ext cx="4330625" cy="292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Rectangle 5"/>
          <p:cNvSpPr>
            <a:spLocks noChangeArrowheads="1"/>
          </p:cNvSpPr>
          <p:nvPr/>
        </p:nvSpPr>
        <p:spPr bwMode="auto">
          <a:xfrm>
            <a:off x="323850" y="873890"/>
            <a:ext cx="8538507" cy="154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eaLnBrk="0" hangingPunct="0">
              <a:spcAft>
                <a:spcPts val="600"/>
              </a:spcAft>
              <a:buFont typeface="Wingdings" charset="2"/>
              <a:buChar char="v"/>
            </a:pPr>
            <a:r>
              <a:rPr lang="en-US" dirty="0" smtClean="0">
                <a:latin typeface="Arial"/>
                <a:cs typeface="Arial"/>
              </a:rPr>
              <a:t>Harmonic pumping, where the OPO cavity is made </a:t>
            </a:r>
            <a:r>
              <a:rPr lang="en-US" i="1" dirty="0" smtClean="0">
                <a:latin typeface="Arial"/>
                <a:cs typeface="Arial"/>
              </a:rPr>
              <a:t>n</a:t>
            </a:r>
            <a:r>
              <a:rPr lang="en-US" dirty="0" smtClean="0">
                <a:latin typeface="Arial"/>
                <a:cs typeface="Arial"/>
              </a:rPr>
              <a:t> times shorter than the pump laser multiplies the repetition frequency by </a:t>
            </a:r>
            <a:r>
              <a:rPr lang="en-US" i="1" dirty="0" smtClean="0">
                <a:latin typeface="Arial"/>
                <a:cs typeface="Arial"/>
              </a:rPr>
              <a:t>n</a:t>
            </a:r>
          </a:p>
          <a:p>
            <a:pPr marL="285750" indent="-285750" eaLnBrk="0" hangingPunct="0">
              <a:spcAft>
                <a:spcPts val="600"/>
              </a:spcAft>
              <a:buFont typeface="Wingdings" charset="2"/>
              <a:buChar char="v"/>
            </a:pPr>
            <a:r>
              <a:rPr lang="en-US" dirty="0" smtClean="0">
                <a:latin typeface="Arial"/>
                <a:cs typeface="Arial"/>
              </a:rPr>
              <a:t>Performance compared of </a:t>
            </a:r>
            <a:r>
              <a:rPr lang="en-US" dirty="0" smtClean="0">
                <a:latin typeface="Arial"/>
                <a:cs typeface="Arial"/>
              </a:rPr>
              <a:t>333-MHz and 1-GHz </a:t>
            </a:r>
            <a:r>
              <a:rPr lang="en-US" dirty="0">
                <a:latin typeface="Arial"/>
                <a:cs typeface="Arial"/>
              </a:rPr>
              <a:t>OPO combs, pumped </a:t>
            </a:r>
            <a:r>
              <a:rPr lang="en-US" dirty="0" smtClean="0">
                <a:latin typeface="Arial"/>
                <a:cs typeface="Arial"/>
              </a:rPr>
              <a:t>by a 333-MHz </a:t>
            </a:r>
            <a:r>
              <a:rPr lang="en-US" dirty="0" err="1" smtClean="0">
                <a:latin typeface="Arial"/>
                <a:cs typeface="Arial"/>
              </a:rPr>
              <a:t>Ti:sapphire</a:t>
            </a:r>
            <a:r>
              <a:rPr lang="en-US" dirty="0" smtClean="0">
                <a:latin typeface="Arial"/>
                <a:cs typeface="Arial"/>
              </a:rPr>
              <a:t> laser</a:t>
            </a:r>
            <a:endParaRPr lang="en-US" dirty="0" smtClean="0">
              <a:latin typeface="Arial"/>
              <a:cs typeface="Arial"/>
            </a:endParaRPr>
          </a:p>
          <a:p>
            <a:pPr marL="285750" indent="-285750" eaLnBrk="0" hangingPunct="0">
              <a:spcAft>
                <a:spcPts val="600"/>
              </a:spcAft>
              <a:buFont typeface="Wingdings" charset="2"/>
              <a:buChar char="v"/>
            </a:pPr>
            <a:endParaRPr lang="en-GB" dirty="0">
              <a:latin typeface="Arial"/>
              <a:cs typeface="Arial"/>
            </a:endParaRPr>
          </a:p>
        </p:txBody>
      </p:sp>
      <p:sp>
        <p:nvSpPr>
          <p:cNvPr id="8" name="TextBox 1"/>
          <p:cNvSpPr txBox="1">
            <a:spLocks noChangeArrowheads="1"/>
          </p:cNvSpPr>
          <p:nvPr/>
        </p:nvSpPr>
        <p:spPr bwMode="auto">
          <a:xfrm>
            <a:off x="1245661" y="170344"/>
            <a:ext cx="6802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spcBef>
                <a:spcPct val="50000"/>
              </a:spcBef>
            </a:pPr>
            <a:r>
              <a:rPr lang="en-US" b="1" dirty="0">
                <a:latin typeface="Arial"/>
                <a:cs typeface="Arial"/>
              </a:rPr>
              <a:t>Comb stability characterisations: 333-MHz </a:t>
            </a:r>
            <a:r>
              <a:rPr lang="en-US" b="1" dirty="0" smtClean="0">
                <a:latin typeface="Arial"/>
                <a:cs typeface="Arial"/>
              </a:rPr>
              <a:t>&amp; 1</a:t>
            </a:r>
            <a:r>
              <a:rPr lang="en-US" b="1" dirty="0">
                <a:latin typeface="Arial"/>
                <a:cs typeface="Arial"/>
              </a:rPr>
              <a:t>-GHz OPOs</a:t>
            </a:r>
          </a:p>
        </p:txBody>
      </p:sp>
      <p:sp>
        <p:nvSpPr>
          <p:cNvPr id="9" name="Rectangle 8"/>
          <p:cNvSpPr/>
          <p:nvPr/>
        </p:nvSpPr>
        <p:spPr>
          <a:xfrm>
            <a:off x="1284022" y="457200"/>
            <a:ext cx="6657712" cy="276999"/>
          </a:xfrm>
          <a:prstGeom prst="rect">
            <a:avLst/>
          </a:prstGeom>
        </p:spPr>
        <p:txBody>
          <a:bodyPr wrap="square">
            <a:spAutoFit/>
          </a:bodyPr>
          <a:lstStyle/>
          <a:p>
            <a:pPr algn="ctr">
              <a:spcBef>
                <a:spcPct val="50000"/>
              </a:spcBef>
            </a:pPr>
            <a:r>
              <a:rPr lang="en-US" sz="1200" dirty="0" smtClean="0">
                <a:solidFill>
                  <a:srgbClr val="FF0000"/>
                </a:solidFill>
                <a:latin typeface="Arial"/>
                <a:cs typeface="Arial"/>
              </a:rPr>
              <a:t>K.</a:t>
            </a:r>
            <a:r>
              <a:rPr lang="en-US" sz="1200" dirty="0" smtClean="0">
                <a:solidFill>
                  <a:srgbClr val="FF0000"/>
                </a:solidFill>
                <a:latin typeface="Arial"/>
                <a:cs typeface="Arial"/>
              </a:rPr>
              <a:t> </a:t>
            </a:r>
            <a:r>
              <a:rPr lang="en-US" sz="1200" dirty="0" err="1" smtClean="0">
                <a:solidFill>
                  <a:srgbClr val="FF0000"/>
                </a:solidFill>
                <a:latin typeface="Arial"/>
                <a:cs typeface="Arial"/>
              </a:rPr>
              <a:t>Balskus</a:t>
            </a:r>
            <a:r>
              <a:rPr lang="en-US" sz="1200" dirty="0" smtClean="0">
                <a:solidFill>
                  <a:srgbClr val="FF0000"/>
                </a:solidFill>
                <a:latin typeface="Arial"/>
                <a:cs typeface="Arial"/>
              </a:rPr>
              <a:t>, R. A. McCracken, Z. Zhang and D. T. Reid  </a:t>
            </a:r>
            <a:r>
              <a:rPr lang="en-US" sz="1200" i="1" dirty="0" smtClean="0">
                <a:solidFill>
                  <a:srgbClr val="FF0000"/>
                </a:solidFill>
                <a:latin typeface="Arial"/>
                <a:cs typeface="Arial"/>
              </a:rPr>
              <a:t>submitted for publication</a:t>
            </a:r>
            <a:endParaRPr lang="en-US" sz="1200" i="1" dirty="0" smtClean="0">
              <a:solidFill>
                <a:srgbClr val="FF0000"/>
              </a:solidFill>
              <a:latin typeface="Arial"/>
              <a:cs typeface="Arial"/>
            </a:endParaRPr>
          </a:p>
        </p:txBody>
      </p:sp>
      <p:grpSp>
        <p:nvGrpSpPr>
          <p:cNvPr id="11" name="Group 10"/>
          <p:cNvGrpSpPr/>
          <p:nvPr/>
        </p:nvGrpSpPr>
        <p:grpSpPr>
          <a:xfrm>
            <a:off x="-836232" y="2202285"/>
            <a:ext cx="6856210" cy="4010025"/>
            <a:chOff x="955878" y="2202285"/>
            <a:chExt cx="6856210" cy="4010025"/>
          </a:xfrm>
        </p:grpSpPr>
        <p:pic>
          <p:nvPicPr>
            <p:cNvPr id="154628" name="Picture 4" descr="Untitle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550" y="2202285"/>
              <a:ext cx="6840538"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55878" y="2908420"/>
              <a:ext cx="1816167" cy="1187946"/>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 name="Group 5"/>
            <p:cNvGrpSpPr/>
            <p:nvPr/>
          </p:nvGrpSpPr>
          <p:grpSpPr>
            <a:xfrm>
              <a:off x="1371600" y="3085932"/>
              <a:ext cx="6400800" cy="3126378"/>
              <a:chOff x="1371600" y="3085932"/>
              <a:chExt cx="6400800" cy="3126378"/>
            </a:xfrm>
          </p:grpSpPr>
          <p:sp>
            <p:nvSpPr>
              <p:cNvPr id="154627" name="Rectangle 3"/>
              <p:cNvSpPr>
                <a:spLocks noChangeArrowheads="1"/>
              </p:cNvSpPr>
              <p:nvPr/>
            </p:nvSpPr>
            <p:spPr bwMode="auto">
              <a:xfrm>
                <a:off x="1371600" y="445971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Font typeface="Arial" charset="0"/>
                  <a:buNone/>
                </a:pPr>
                <a:endParaRPr lang="en-GB"/>
              </a:p>
            </p:txBody>
          </p:sp>
          <p:cxnSp>
            <p:nvCxnSpPr>
              <p:cNvPr id="5" name="Straight Connector 4"/>
              <p:cNvCxnSpPr>
                <a:stCxn id="3" idx="3"/>
              </p:cNvCxnSpPr>
              <p:nvPr/>
            </p:nvCxnSpPr>
            <p:spPr>
              <a:xfrm flipH="1">
                <a:off x="1829824" y="3502393"/>
                <a:ext cx="942221" cy="0"/>
              </a:xfrm>
              <a:prstGeom prst="line">
                <a:avLst/>
              </a:prstGeom>
              <a:ln w="28575" cmpd="sng">
                <a:solidFill>
                  <a:srgbClr val="F40006"/>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799203" y="3085932"/>
                <a:ext cx="1005704" cy="1107996"/>
              </a:xfrm>
              <a:prstGeom prst="rect">
                <a:avLst/>
              </a:prstGeom>
              <a:noFill/>
            </p:spPr>
            <p:txBody>
              <a:bodyPr wrap="none" rtlCol="0">
                <a:spAutoFit/>
              </a:bodyPr>
              <a:lstStyle/>
              <a:p>
                <a:pPr algn="ctr"/>
                <a:r>
                  <a:rPr lang="en-US" sz="1600" dirty="0" smtClean="0">
                    <a:solidFill>
                      <a:srgbClr val="FF0000"/>
                    </a:solidFill>
                    <a:latin typeface="Arial"/>
                    <a:cs typeface="Arial"/>
                  </a:rPr>
                  <a:t>333 MHz</a:t>
                </a:r>
              </a:p>
              <a:p>
                <a:pPr algn="ctr"/>
                <a:endParaRPr lang="en-US" sz="1600" dirty="0" smtClean="0">
                  <a:solidFill>
                    <a:srgbClr val="FF0000"/>
                  </a:solidFill>
                  <a:latin typeface="Arial"/>
                  <a:cs typeface="Arial"/>
                </a:endParaRPr>
              </a:p>
              <a:p>
                <a:pPr algn="ctr"/>
                <a:r>
                  <a:rPr lang="en-US" sz="1600" dirty="0" smtClean="0">
                    <a:solidFill>
                      <a:srgbClr val="FF0000"/>
                    </a:solidFill>
                    <a:latin typeface="Arial"/>
                    <a:cs typeface="Arial"/>
                  </a:rPr>
                  <a:t>1.4 W</a:t>
                </a:r>
              </a:p>
              <a:p>
                <a:pPr algn="ctr"/>
                <a:r>
                  <a:rPr lang="en-US" sz="1600" dirty="0" smtClean="0">
                    <a:solidFill>
                      <a:srgbClr val="FF0000"/>
                    </a:solidFill>
                    <a:latin typeface="Arial"/>
                    <a:cs typeface="Arial"/>
                  </a:rPr>
                  <a:t>25 </a:t>
                </a:r>
                <a:r>
                  <a:rPr lang="en-US" sz="1600" dirty="0" err="1" smtClean="0">
                    <a:solidFill>
                      <a:srgbClr val="FF0000"/>
                    </a:solidFill>
                    <a:latin typeface="Arial"/>
                    <a:cs typeface="Arial"/>
                  </a:rPr>
                  <a:t>fs</a:t>
                </a:r>
                <a:endParaRPr lang="en-US" sz="1600" dirty="0">
                  <a:solidFill>
                    <a:srgbClr val="FF0000"/>
                  </a:solidFill>
                  <a:latin typeface="Arial"/>
                  <a:cs typeface="Arial"/>
                </a:endParaRPr>
              </a:p>
            </p:txBody>
          </p:sp>
        </p:grpSp>
      </p:grpSp>
      <p:sp>
        <p:nvSpPr>
          <p:cNvPr id="12" name="Rectangle 11"/>
          <p:cNvSpPr/>
          <p:nvPr/>
        </p:nvSpPr>
        <p:spPr>
          <a:xfrm>
            <a:off x="9073445" y="2794000"/>
            <a:ext cx="691444" cy="2836333"/>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81125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9" name="Picture 8" descr="Beat_333MHz_zoom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773" y="1883219"/>
            <a:ext cx="2895366" cy="224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Rectangle 9"/>
          <p:cNvSpPr>
            <a:spLocks noChangeArrowheads="1"/>
          </p:cNvSpPr>
          <p:nvPr/>
        </p:nvSpPr>
        <p:spPr bwMode="auto">
          <a:xfrm>
            <a:off x="983198" y="849878"/>
            <a:ext cx="32499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Wingdings" charset="2"/>
              <a:buChar char="v"/>
            </a:pPr>
            <a:r>
              <a:rPr lang="en-US" dirty="0" smtClean="0">
                <a:latin typeface="Arial"/>
                <a:cs typeface="Arial"/>
              </a:rPr>
              <a:t>Comb offset, </a:t>
            </a:r>
            <a:r>
              <a:rPr lang="en-US" dirty="0" smtClean="0">
                <a:latin typeface="Symbol" charset="2"/>
                <a:cs typeface="Symbol" charset="2"/>
              </a:rPr>
              <a:t>d</a:t>
            </a:r>
            <a:r>
              <a:rPr lang="en-US" dirty="0" smtClean="0">
                <a:latin typeface="Arial"/>
                <a:cs typeface="Arial"/>
              </a:rPr>
              <a:t>, locked to 10 MHz and measured with </a:t>
            </a:r>
            <a:r>
              <a:rPr lang="en-US" dirty="0" smtClean="0">
                <a:latin typeface="Arial"/>
                <a:cs typeface="Arial"/>
              </a:rPr>
              <a:t>10-Hz resolution bandwidth</a:t>
            </a:r>
            <a:endParaRPr lang="en-US" dirty="0">
              <a:latin typeface="Arial"/>
              <a:cs typeface="Arial"/>
            </a:endParaRPr>
          </a:p>
        </p:txBody>
      </p:sp>
      <p:pic>
        <p:nvPicPr>
          <p:cNvPr id="7" name="Picture 8" descr="Beat_1GHz_locked_10hz_1000hz span_nois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63" y="3999347"/>
            <a:ext cx="3025557" cy="225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245661" y="170344"/>
            <a:ext cx="6802281" cy="563855"/>
            <a:chOff x="1245661" y="170344"/>
            <a:chExt cx="6802281" cy="563855"/>
          </a:xfrm>
        </p:grpSpPr>
        <p:sp>
          <p:nvSpPr>
            <p:cNvPr id="8" name="TextBox 1"/>
            <p:cNvSpPr txBox="1">
              <a:spLocks noChangeArrowheads="1"/>
            </p:cNvSpPr>
            <p:nvPr/>
          </p:nvSpPr>
          <p:spPr bwMode="auto">
            <a:xfrm>
              <a:off x="1245661" y="170344"/>
              <a:ext cx="6802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spcBef>
                  <a:spcPct val="50000"/>
                </a:spcBef>
              </a:pPr>
              <a:r>
                <a:rPr lang="en-US" b="1" dirty="0">
                  <a:latin typeface="Arial"/>
                  <a:cs typeface="Arial"/>
                </a:rPr>
                <a:t>Comb stability characterisations: 333-MHz </a:t>
              </a:r>
              <a:r>
                <a:rPr lang="en-US" b="1" dirty="0" smtClean="0">
                  <a:latin typeface="Arial"/>
                  <a:cs typeface="Arial"/>
                </a:rPr>
                <a:t>&amp; 1</a:t>
              </a:r>
              <a:r>
                <a:rPr lang="en-US" b="1" dirty="0">
                  <a:latin typeface="Arial"/>
                  <a:cs typeface="Arial"/>
                </a:rPr>
                <a:t>-GHz OPOs</a:t>
              </a:r>
            </a:p>
          </p:txBody>
        </p:sp>
        <p:sp>
          <p:nvSpPr>
            <p:cNvPr id="9" name="Rectangle 8"/>
            <p:cNvSpPr/>
            <p:nvPr/>
          </p:nvSpPr>
          <p:spPr>
            <a:xfrm>
              <a:off x="1284022" y="457200"/>
              <a:ext cx="6657712" cy="276999"/>
            </a:xfrm>
            <a:prstGeom prst="rect">
              <a:avLst/>
            </a:prstGeom>
          </p:spPr>
          <p:txBody>
            <a:bodyPr wrap="square">
              <a:spAutoFit/>
            </a:bodyPr>
            <a:lstStyle/>
            <a:p>
              <a:pPr algn="ctr">
                <a:spcBef>
                  <a:spcPct val="50000"/>
                </a:spcBef>
              </a:pPr>
              <a:r>
                <a:rPr lang="en-US" sz="1200" dirty="0" smtClean="0">
                  <a:solidFill>
                    <a:srgbClr val="FF0000"/>
                  </a:solidFill>
                  <a:latin typeface="Arial"/>
                  <a:cs typeface="Arial"/>
                </a:rPr>
                <a:t>K.</a:t>
              </a:r>
              <a:r>
                <a:rPr lang="en-US" sz="1200" dirty="0" smtClean="0">
                  <a:solidFill>
                    <a:srgbClr val="FF0000"/>
                  </a:solidFill>
                  <a:latin typeface="Arial"/>
                  <a:cs typeface="Arial"/>
                </a:rPr>
                <a:t> </a:t>
              </a:r>
              <a:r>
                <a:rPr lang="en-US" sz="1200" dirty="0" err="1" smtClean="0">
                  <a:solidFill>
                    <a:srgbClr val="FF0000"/>
                  </a:solidFill>
                  <a:latin typeface="Arial"/>
                  <a:cs typeface="Arial"/>
                </a:rPr>
                <a:t>Balskus</a:t>
              </a:r>
              <a:r>
                <a:rPr lang="en-US" sz="1200" dirty="0" smtClean="0">
                  <a:solidFill>
                    <a:srgbClr val="FF0000"/>
                  </a:solidFill>
                  <a:latin typeface="Arial"/>
                  <a:cs typeface="Arial"/>
                </a:rPr>
                <a:t>, R. A. McCracken, Z. Zhang and D. T. Reid  </a:t>
              </a:r>
              <a:r>
                <a:rPr lang="en-US" sz="1200" i="1" dirty="0" smtClean="0">
                  <a:solidFill>
                    <a:srgbClr val="FF0000"/>
                  </a:solidFill>
                  <a:latin typeface="Arial"/>
                  <a:cs typeface="Arial"/>
                </a:rPr>
                <a:t>submitted for publication</a:t>
              </a:r>
              <a:endParaRPr lang="en-US" sz="1200" i="1" dirty="0" smtClean="0">
                <a:solidFill>
                  <a:srgbClr val="FF0000"/>
                </a:solidFill>
                <a:latin typeface="Arial"/>
                <a:cs typeface="Arial"/>
              </a:endParaRPr>
            </a:p>
          </p:txBody>
        </p:sp>
      </p:grpSp>
      <p:sp>
        <p:nvSpPr>
          <p:cNvPr id="10" name="Rectangle 9"/>
          <p:cNvSpPr>
            <a:spLocks noChangeArrowheads="1"/>
          </p:cNvSpPr>
          <p:nvPr/>
        </p:nvSpPr>
        <p:spPr bwMode="auto">
          <a:xfrm>
            <a:off x="-52428" y="2709096"/>
            <a:ext cx="1035615"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b="1" dirty="0" smtClean="0">
                <a:solidFill>
                  <a:srgbClr val="FF0000"/>
                </a:solidFill>
                <a:latin typeface="Arial"/>
                <a:cs typeface="Arial"/>
              </a:rPr>
              <a:t>333 MHz</a:t>
            </a:r>
          </a:p>
          <a:p>
            <a:pPr algn="r"/>
            <a:endParaRPr lang="en-US" sz="1600" b="1" dirty="0" smtClean="0">
              <a:solidFill>
                <a:srgbClr val="FF0000"/>
              </a:solidFill>
              <a:latin typeface="Arial"/>
              <a:cs typeface="Arial"/>
            </a:endParaRPr>
          </a:p>
          <a:p>
            <a:pPr algn="r"/>
            <a:endParaRPr lang="en-US" sz="1600" b="1" dirty="0" smtClean="0">
              <a:solidFill>
                <a:srgbClr val="FF0000"/>
              </a:solidFill>
              <a:latin typeface="Arial"/>
              <a:cs typeface="Arial"/>
            </a:endParaRPr>
          </a:p>
          <a:p>
            <a:pPr algn="r"/>
            <a:endParaRPr lang="en-US" sz="1600" b="1" dirty="0">
              <a:solidFill>
                <a:srgbClr val="FF0000"/>
              </a:solidFill>
              <a:latin typeface="Arial"/>
              <a:cs typeface="Arial"/>
            </a:endParaRPr>
          </a:p>
          <a:p>
            <a:pPr algn="r"/>
            <a:endParaRPr lang="en-US" sz="1600" b="1" dirty="0" smtClean="0">
              <a:solidFill>
                <a:srgbClr val="FF0000"/>
              </a:solidFill>
              <a:latin typeface="Arial"/>
              <a:cs typeface="Arial"/>
            </a:endParaRPr>
          </a:p>
          <a:p>
            <a:pPr algn="r"/>
            <a:endParaRPr lang="en-US" sz="2800" b="1" dirty="0">
              <a:solidFill>
                <a:srgbClr val="FF0000"/>
              </a:solidFill>
              <a:latin typeface="Arial"/>
              <a:cs typeface="Arial"/>
            </a:endParaRPr>
          </a:p>
          <a:p>
            <a:pPr algn="r"/>
            <a:endParaRPr lang="en-US" sz="1600" b="1" dirty="0" smtClean="0">
              <a:solidFill>
                <a:srgbClr val="FF0000"/>
              </a:solidFill>
              <a:latin typeface="Arial"/>
              <a:cs typeface="Arial"/>
            </a:endParaRPr>
          </a:p>
          <a:p>
            <a:pPr algn="r"/>
            <a:endParaRPr lang="en-US" b="1" dirty="0" smtClean="0">
              <a:solidFill>
                <a:srgbClr val="FF0000"/>
              </a:solidFill>
              <a:latin typeface="Arial"/>
              <a:cs typeface="Arial"/>
            </a:endParaRPr>
          </a:p>
          <a:p>
            <a:pPr algn="r"/>
            <a:r>
              <a:rPr lang="en-US" sz="1600" b="1" dirty="0" smtClean="0">
                <a:solidFill>
                  <a:srgbClr val="FF0000"/>
                </a:solidFill>
                <a:latin typeface="Arial"/>
                <a:cs typeface="Arial"/>
              </a:rPr>
              <a:t>1 GHz</a:t>
            </a:r>
            <a:endParaRPr lang="en-US" sz="1600" b="1" dirty="0">
              <a:solidFill>
                <a:srgbClr val="FF0000"/>
              </a:solidFill>
              <a:latin typeface="Arial"/>
              <a:cs typeface="Arial"/>
            </a:endParaRPr>
          </a:p>
        </p:txBody>
      </p:sp>
      <p:pic>
        <p:nvPicPr>
          <p:cNvPr id="12" name="Picture 7" descr="PSD_333MH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215" y="1896749"/>
            <a:ext cx="3475100" cy="232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PSD_1GH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714" y="3891546"/>
            <a:ext cx="3491994" cy="23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70873" y="849878"/>
            <a:ext cx="2670911" cy="923330"/>
          </a:xfrm>
          <a:prstGeom prst="rect">
            <a:avLst/>
          </a:prstGeom>
        </p:spPr>
        <p:txBody>
          <a:bodyPr wrap="square">
            <a:spAutoFit/>
          </a:bodyPr>
          <a:lstStyle/>
          <a:p>
            <a:pPr marL="285750" indent="-285750">
              <a:buFont typeface="Wingdings" charset="2"/>
              <a:buChar char="v"/>
            </a:pPr>
            <a:r>
              <a:rPr lang="en-US" dirty="0" smtClean="0">
                <a:latin typeface="Arial"/>
                <a:cs typeface="Arial"/>
              </a:rPr>
              <a:t>Phase-noise power spectral density from </a:t>
            </a:r>
            <a:r>
              <a:rPr lang="en-US" dirty="0">
                <a:latin typeface="Arial"/>
                <a:cs typeface="Arial"/>
              </a:rPr>
              <a:t>1 Hz </a:t>
            </a:r>
            <a:r>
              <a:rPr lang="en-US" dirty="0" smtClean="0">
                <a:latin typeface="Arial"/>
                <a:cs typeface="Arial"/>
              </a:rPr>
              <a:t>– </a:t>
            </a:r>
            <a:r>
              <a:rPr lang="en-US" dirty="0">
                <a:latin typeface="Arial"/>
                <a:cs typeface="Arial"/>
              </a:rPr>
              <a:t>100 </a:t>
            </a:r>
            <a:r>
              <a:rPr lang="en-US" dirty="0" smtClean="0">
                <a:latin typeface="Arial"/>
                <a:cs typeface="Arial"/>
              </a:rPr>
              <a:t>kHz</a:t>
            </a:r>
            <a:endParaRPr lang="en-US" dirty="0">
              <a:latin typeface="Arial"/>
              <a:cs typeface="Arial"/>
            </a:endParaRPr>
          </a:p>
        </p:txBody>
      </p:sp>
      <p:sp>
        <p:nvSpPr>
          <p:cNvPr id="16" name="Rectangle 15"/>
          <p:cNvSpPr>
            <a:spLocks noChangeArrowheads="1"/>
          </p:cNvSpPr>
          <p:nvPr/>
        </p:nvSpPr>
        <p:spPr bwMode="auto">
          <a:xfrm>
            <a:off x="4592617" y="2137804"/>
            <a:ext cx="103561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b="1" dirty="0" smtClean="0">
                <a:solidFill>
                  <a:srgbClr val="FF0000"/>
                </a:solidFill>
                <a:latin typeface="Arial"/>
                <a:cs typeface="Arial"/>
              </a:rPr>
              <a:t>1.8 rad</a:t>
            </a:r>
          </a:p>
          <a:p>
            <a:pPr algn="r"/>
            <a:endParaRPr lang="en-US" sz="1600" b="1" dirty="0" smtClean="0">
              <a:solidFill>
                <a:srgbClr val="FF0000"/>
              </a:solidFill>
              <a:latin typeface="Arial"/>
              <a:cs typeface="Arial"/>
            </a:endParaRPr>
          </a:p>
          <a:p>
            <a:pPr algn="r"/>
            <a:endParaRPr lang="en-US" sz="1600" b="1" dirty="0" smtClean="0">
              <a:solidFill>
                <a:srgbClr val="FF0000"/>
              </a:solidFill>
              <a:latin typeface="Arial"/>
              <a:cs typeface="Arial"/>
            </a:endParaRPr>
          </a:p>
          <a:p>
            <a:pPr algn="r"/>
            <a:endParaRPr lang="en-US" sz="1600" b="1" dirty="0">
              <a:solidFill>
                <a:srgbClr val="FF0000"/>
              </a:solidFill>
              <a:latin typeface="Arial"/>
              <a:cs typeface="Arial"/>
            </a:endParaRPr>
          </a:p>
          <a:p>
            <a:pPr algn="r"/>
            <a:endParaRPr lang="en-US" sz="1600" b="1" dirty="0" smtClean="0">
              <a:solidFill>
                <a:srgbClr val="FF0000"/>
              </a:solidFill>
              <a:latin typeface="Arial"/>
              <a:cs typeface="Arial"/>
            </a:endParaRPr>
          </a:p>
          <a:p>
            <a:pPr algn="r"/>
            <a:endParaRPr lang="en-US" sz="1600" b="1" dirty="0" smtClean="0">
              <a:solidFill>
                <a:srgbClr val="FF0000"/>
              </a:solidFill>
              <a:latin typeface="Arial"/>
              <a:cs typeface="Arial"/>
            </a:endParaRPr>
          </a:p>
          <a:p>
            <a:pPr algn="r"/>
            <a:endParaRPr lang="en-US" sz="1600" b="1" dirty="0">
              <a:solidFill>
                <a:srgbClr val="FF0000"/>
              </a:solidFill>
              <a:latin typeface="Arial"/>
              <a:cs typeface="Arial"/>
            </a:endParaRPr>
          </a:p>
          <a:p>
            <a:pPr algn="r"/>
            <a:endParaRPr lang="en-US" sz="1600" b="1" dirty="0" smtClean="0">
              <a:solidFill>
                <a:srgbClr val="FF0000"/>
              </a:solidFill>
              <a:latin typeface="Arial"/>
              <a:cs typeface="Arial"/>
            </a:endParaRPr>
          </a:p>
          <a:p>
            <a:pPr algn="r"/>
            <a:r>
              <a:rPr lang="en-US" sz="1600" b="1" dirty="0" smtClean="0">
                <a:solidFill>
                  <a:srgbClr val="FF0000"/>
                </a:solidFill>
                <a:latin typeface="Arial"/>
                <a:cs typeface="Arial"/>
              </a:rPr>
              <a:t>2.8 rad</a:t>
            </a:r>
            <a:endParaRPr lang="en-US" sz="1600" b="1" dirty="0">
              <a:solidFill>
                <a:srgbClr val="FF0000"/>
              </a:solidFill>
              <a:latin typeface="Arial"/>
              <a:cs typeface="Arial"/>
            </a:endParaRPr>
          </a:p>
        </p:txBody>
      </p:sp>
      <p:sp>
        <p:nvSpPr>
          <p:cNvPr id="18" name="Rectangle 17"/>
          <p:cNvSpPr>
            <a:spLocks noChangeArrowheads="1"/>
          </p:cNvSpPr>
          <p:nvPr/>
        </p:nvSpPr>
        <p:spPr bwMode="auto">
          <a:xfrm>
            <a:off x="2928843" y="2044424"/>
            <a:ext cx="971638" cy="830997"/>
          </a:xfrm>
          <a:prstGeom prst="rect">
            <a:avLst/>
          </a:prstGeom>
          <a:solidFill>
            <a:schemeClr val="bg1"/>
          </a:solidFill>
          <a:ln>
            <a:noFill/>
          </a:ln>
          <a:extLst/>
        </p:spPr>
        <p:txBody>
          <a:bodyPr wrap="square">
            <a:spAutoFit/>
          </a:bodyPr>
          <a:lstStyle/>
          <a:p>
            <a:r>
              <a:rPr lang="en-US" sz="1600" b="1" dirty="0" smtClean="0">
                <a:solidFill>
                  <a:srgbClr val="FF0000"/>
                </a:solidFill>
                <a:latin typeface="Arial"/>
                <a:cs typeface="Arial"/>
              </a:rPr>
              <a:t>10 Hz @ -3 dB</a:t>
            </a:r>
          </a:p>
        </p:txBody>
      </p:sp>
      <p:sp>
        <p:nvSpPr>
          <p:cNvPr id="19" name="Rectangle 18"/>
          <p:cNvSpPr>
            <a:spLocks noChangeArrowheads="1"/>
          </p:cNvSpPr>
          <p:nvPr/>
        </p:nvSpPr>
        <p:spPr bwMode="auto">
          <a:xfrm>
            <a:off x="2849106" y="4135772"/>
            <a:ext cx="972000" cy="584776"/>
          </a:xfrm>
          <a:prstGeom prst="rect">
            <a:avLst/>
          </a:prstGeom>
          <a:solidFill>
            <a:schemeClr val="bg1"/>
          </a:solidFill>
          <a:ln>
            <a:noFill/>
          </a:ln>
          <a:extLst/>
        </p:spPr>
        <p:txBody>
          <a:bodyPr wrap="square">
            <a:spAutoFit/>
          </a:bodyPr>
          <a:lstStyle/>
          <a:p>
            <a:r>
              <a:rPr lang="en-US" sz="1600" b="1" dirty="0" smtClean="0">
                <a:solidFill>
                  <a:srgbClr val="FF0000"/>
                </a:solidFill>
                <a:latin typeface="Arial"/>
                <a:cs typeface="Arial"/>
              </a:rPr>
              <a:t>10 Hz @ -3 dB</a:t>
            </a:r>
          </a:p>
        </p:txBody>
      </p:sp>
      <p:cxnSp>
        <p:nvCxnSpPr>
          <p:cNvPr id="6" name="Straight Arrow Connector 5"/>
          <p:cNvCxnSpPr/>
          <p:nvPr/>
        </p:nvCxnSpPr>
        <p:spPr>
          <a:xfrm>
            <a:off x="6445362" y="2293965"/>
            <a:ext cx="546216" cy="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215411" y="4235114"/>
            <a:ext cx="546216" cy="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013735" y="2664838"/>
            <a:ext cx="546216" cy="0"/>
          </a:xfrm>
          <a:prstGeom prst="straightConnector1">
            <a:avLst/>
          </a:prstGeom>
          <a:ln w="28575" cmpd="sng">
            <a:solidFill>
              <a:srgbClr val="1C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207089" y="4633297"/>
            <a:ext cx="546216" cy="0"/>
          </a:xfrm>
          <a:prstGeom prst="straightConnector1">
            <a:avLst/>
          </a:prstGeom>
          <a:ln w="28575" cmpd="sng">
            <a:solidFill>
              <a:srgbClr val="1C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Left Bracket 12"/>
          <p:cNvSpPr/>
          <p:nvPr/>
        </p:nvSpPr>
        <p:spPr>
          <a:xfrm>
            <a:off x="942225" y="1966258"/>
            <a:ext cx="163865" cy="1843365"/>
          </a:xfrm>
          <a:prstGeom prst="leftBracket">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ket 25"/>
          <p:cNvSpPr/>
          <p:nvPr/>
        </p:nvSpPr>
        <p:spPr>
          <a:xfrm>
            <a:off x="944415" y="4071259"/>
            <a:ext cx="163865" cy="1843365"/>
          </a:xfrm>
          <a:prstGeom prst="leftBracket">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Oval 13"/>
          <p:cNvSpPr/>
          <p:nvPr/>
        </p:nvSpPr>
        <p:spPr>
          <a:xfrm>
            <a:off x="6895982" y="2580711"/>
            <a:ext cx="491595" cy="1297182"/>
          </a:xfrm>
          <a:prstGeom prst="ellipse">
            <a:avLst/>
          </a:prstGeom>
          <a:solidFill>
            <a:srgbClr val="FFFFFF">
              <a:alpha val="32000"/>
            </a:srgbClr>
          </a:solidFill>
          <a:ln w="285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Oval 27"/>
          <p:cNvSpPr/>
          <p:nvPr/>
        </p:nvSpPr>
        <p:spPr>
          <a:xfrm>
            <a:off x="6898172" y="4631092"/>
            <a:ext cx="491595" cy="1297182"/>
          </a:xfrm>
          <a:prstGeom prst="ellipse">
            <a:avLst/>
          </a:prstGeom>
          <a:solidFill>
            <a:srgbClr val="FFFFFF">
              <a:alpha val="32000"/>
            </a:srgbClr>
          </a:solidFill>
          <a:ln w="285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nvSpPr>
        <p:spPr>
          <a:xfrm>
            <a:off x="7808545" y="3063614"/>
            <a:ext cx="1335456" cy="923330"/>
          </a:xfrm>
          <a:prstGeom prst="rect">
            <a:avLst/>
          </a:prstGeom>
        </p:spPr>
        <p:txBody>
          <a:bodyPr wrap="square">
            <a:spAutoFit/>
          </a:bodyPr>
          <a:lstStyle/>
          <a:p>
            <a:pPr algn="ctr"/>
            <a:r>
              <a:rPr lang="en-US" dirty="0" smtClean="0">
                <a:latin typeface="Arial"/>
                <a:cs typeface="Arial"/>
              </a:rPr>
              <a:t>27-kHz RIN from pump laser</a:t>
            </a:r>
            <a:endParaRPr lang="en-US" dirty="0">
              <a:latin typeface="Arial"/>
              <a:cs typeface="Arial"/>
            </a:endParaRPr>
          </a:p>
        </p:txBody>
      </p:sp>
      <p:cxnSp>
        <p:nvCxnSpPr>
          <p:cNvPr id="20" name="Straight Connector 19"/>
          <p:cNvCxnSpPr/>
          <p:nvPr/>
        </p:nvCxnSpPr>
        <p:spPr>
          <a:xfrm>
            <a:off x="7355824" y="3609534"/>
            <a:ext cx="492776" cy="397316"/>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28" idx="0"/>
          </p:cNvCxnSpPr>
          <p:nvPr/>
        </p:nvCxnSpPr>
        <p:spPr>
          <a:xfrm flipV="1">
            <a:off x="7143970" y="4006850"/>
            <a:ext cx="717330" cy="624242"/>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859889" y="4007556"/>
            <a:ext cx="1284111"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974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45661" y="170344"/>
            <a:ext cx="6802281" cy="563855"/>
            <a:chOff x="1245661" y="170344"/>
            <a:chExt cx="6802281" cy="563855"/>
          </a:xfrm>
        </p:grpSpPr>
        <p:sp>
          <p:nvSpPr>
            <p:cNvPr id="8" name="TextBox 1"/>
            <p:cNvSpPr txBox="1">
              <a:spLocks noChangeArrowheads="1"/>
            </p:cNvSpPr>
            <p:nvPr/>
          </p:nvSpPr>
          <p:spPr bwMode="auto">
            <a:xfrm>
              <a:off x="1245661" y="170344"/>
              <a:ext cx="6802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spcBef>
                  <a:spcPct val="50000"/>
                </a:spcBef>
              </a:pPr>
              <a:r>
                <a:rPr lang="en-US" b="1" dirty="0">
                  <a:latin typeface="Arial"/>
                  <a:cs typeface="Arial"/>
                </a:rPr>
                <a:t>Comb stability characterisations: 333-MHz </a:t>
              </a:r>
              <a:r>
                <a:rPr lang="en-US" b="1" dirty="0" smtClean="0">
                  <a:latin typeface="Arial"/>
                  <a:cs typeface="Arial"/>
                </a:rPr>
                <a:t>&amp; 1</a:t>
              </a:r>
              <a:r>
                <a:rPr lang="en-US" b="1" dirty="0">
                  <a:latin typeface="Arial"/>
                  <a:cs typeface="Arial"/>
                </a:rPr>
                <a:t>-GHz OPOs</a:t>
              </a:r>
            </a:p>
          </p:txBody>
        </p:sp>
        <p:sp>
          <p:nvSpPr>
            <p:cNvPr id="9" name="Rectangle 8"/>
            <p:cNvSpPr/>
            <p:nvPr/>
          </p:nvSpPr>
          <p:spPr>
            <a:xfrm>
              <a:off x="1284022" y="457200"/>
              <a:ext cx="6657712" cy="276999"/>
            </a:xfrm>
            <a:prstGeom prst="rect">
              <a:avLst/>
            </a:prstGeom>
          </p:spPr>
          <p:txBody>
            <a:bodyPr wrap="square">
              <a:spAutoFit/>
            </a:bodyPr>
            <a:lstStyle/>
            <a:p>
              <a:pPr algn="ctr">
                <a:spcBef>
                  <a:spcPct val="50000"/>
                </a:spcBef>
              </a:pPr>
              <a:r>
                <a:rPr lang="en-US" sz="1200" dirty="0" smtClean="0">
                  <a:solidFill>
                    <a:srgbClr val="FF0000"/>
                  </a:solidFill>
                  <a:latin typeface="Arial"/>
                  <a:cs typeface="Arial"/>
                </a:rPr>
                <a:t>K.</a:t>
              </a:r>
              <a:r>
                <a:rPr lang="en-US" sz="1200" dirty="0" smtClean="0">
                  <a:solidFill>
                    <a:srgbClr val="FF0000"/>
                  </a:solidFill>
                  <a:latin typeface="Arial"/>
                  <a:cs typeface="Arial"/>
                </a:rPr>
                <a:t> </a:t>
              </a:r>
              <a:r>
                <a:rPr lang="en-US" sz="1200" dirty="0" err="1" smtClean="0">
                  <a:solidFill>
                    <a:srgbClr val="FF0000"/>
                  </a:solidFill>
                  <a:latin typeface="Arial"/>
                  <a:cs typeface="Arial"/>
                </a:rPr>
                <a:t>Balskus</a:t>
              </a:r>
              <a:r>
                <a:rPr lang="en-US" sz="1200" dirty="0" smtClean="0">
                  <a:solidFill>
                    <a:srgbClr val="FF0000"/>
                  </a:solidFill>
                  <a:latin typeface="Arial"/>
                  <a:cs typeface="Arial"/>
                </a:rPr>
                <a:t>, R. A. McCracken, Z. Zhang and D. T. Reid  </a:t>
              </a:r>
              <a:r>
                <a:rPr lang="en-US" sz="1200" i="1" dirty="0" smtClean="0">
                  <a:solidFill>
                    <a:srgbClr val="FF0000"/>
                  </a:solidFill>
                  <a:latin typeface="Arial"/>
                  <a:cs typeface="Arial"/>
                </a:rPr>
                <a:t>submitted for publication</a:t>
              </a:r>
              <a:endParaRPr lang="en-US" sz="1200" i="1" dirty="0" smtClean="0">
                <a:solidFill>
                  <a:srgbClr val="FF0000"/>
                </a:solidFill>
                <a:latin typeface="Arial"/>
                <a:cs typeface="Arial"/>
              </a:endParaRPr>
            </a:p>
          </p:txBody>
        </p:sp>
      </p:grpSp>
      <p:grpSp>
        <p:nvGrpSpPr>
          <p:cNvPr id="51" name="Group 50"/>
          <p:cNvGrpSpPr/>
          <p:nvPr/>
        </p:nvGrpSpPr>
        <p:grpSpPr>
          <a:xfrm>
            <a:off x="54620" y="1647837"/>
            <a:ext cx="9043477" cy="4591284"/>
            <a:chOff x="54620" y="801251"/>
            <a:chExt cx="9043477" cy="4591284"/>
          </a:xfrm>
        </p:grpSpPr>
        <p:grpSp>
          <p:nvGrpSpPr>
            <p:cNvPr id="35" name="Group 34"/>
            <p:cNvGrpSpPr>
              <a:grpSpLocks noChangeAspect="1"/>
            </p:cNvGrpSpPr>
            <p:nvPr/>
          </p:nvGrpSpPr>
          <p:grpSpPr>
            <a:xfrm>
              <a:off x="3087351" y="801253"/>
              <a:ext cx="3024000" cy="2230198"/>
              <a:chOff x="179388" y="1773238"/>
              <a:chExt cx="4176712" cy="3197225"/>
            </a:xfrm>
          </p:grpSpPr>
          <p:pic>
            <p:nvPicPr>
              <p:cNvPr id="36" name="Picture 12" descr="Frep_333MHz_s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73238"/>
                <a:ext cx="4176712"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9"/>
              <p:cNvSpPr>
                <a:spLocks noChangeArrowheads="1"/>
              </p:cNvSpPr>
              <p:nvPr/>
            </p:nvSpPr>
            <p:spPr bwMode="auto">
              <a:xfrm>
                <a:off x="755650" y="2011876"/>
                <a:ext cx="3311525" cy="44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Arial" charset="0"/>
                  </a:rPr>
                  <a:t>	</a:t>
                </a:r>
                <a:r>
                  <a:rPr lang="en-US" sz="1400" dirty="0" smtClean="0">
                    <a:latin typeface="Arial" charset="0"/>
                  </a:rPr>
                  <a:t>1.5 </a:t>
                </a:r>
                <a:r>
                  <a:rPr lang="en-US" sz="1400" dirty="0" err="1">
                    <a:latin typeface="Arial" charset="0"/>
                  </a:rPr>
                  <a:t>mHz</a:t>
                </a:r>
                <a:r>
                  <a:rPr lang="en-US" sz="1400" dirty="0">
                    <a:latin typeface="Arial" charset="0"/>
                  </a:rPr>
                  <a:t> (1s)</a:t>
                </a:r>
              </a:p>
            </p:txBody>
          </p:sp>
        </p:grpSp>
        <p:grpSp>
          <p:nvGrpSpPr>
            <p:cNvPr id="3" name="Group 2"/>
            <p:cNvGrpSpPr>
              <a:grpSpLocks noChangeAspect="1"/>
            </p:cNvGrpSpPr>
            <p:nvPr/>
          </p:nvGrpSpPr>
          <p:grpSpPr>
            <a:xfrm>
              <a:off x="81929" y="801251"/>
              <a:ext cx="3024000" cy="2217149"/>
              <a:chOff x="107950" y="1773238"/>
              <a:chExt cx="4248150" cy="3114675"/>
            </a:xfrm>
          </p:grpSpPr>
          <p:pic>
            <p:nvPicPr>
              <p:cNvPr id="27" name="Picture 17" descr="CEO frequency st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773238"/>
                <a:ext cx="42481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9"/>
              <p:cNvSpPr>
                <a:spLocks noChangeArrowheads="1"/>
              </p:cNvSpPr>
              <p:nvPr/>
            </p:nvSpPr>
            <p:spPr bwMode="auto">
              <a:xfrm>
                <a:off x="755650" y="1929947"/>
                <a:ext cx="3311526" cy="43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smtClean="0">
                    <a:latin typeface="Arial" charset="0"/>
                  </a:rPr>
                  <a:t>	 0.27 Hz </a:t>
                </a:r>
                <a:r>
                  <a:rPr lang="en-US" sz="1400" dirty="0">
                    <a:latin typeface="Arial" charset="0"/>
                  </a:rPr>
                  <a:t>(1s)</a:t>
                </a:r>
              </a:p>
            </p:txBody>
          </p:sp>
        </p:grpSp>
        <p:pic>
          <p:nvPicPr>
            <p:cNvPr id="42" name="Picture 9" descr="Fractional stability_333MH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462" y="828563"/>
              <a:ext cx="3024000" cy="227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54620" y="947652"/>
              <a:ext cx="1035615" cy="338554"/>
            </a:xfrm>
            <a:prstGeom prst="rect">
              <a:avLst/>
            </a:prstGeom>
            <a:solidFill>
              <a:srgbClr val="FFFFFF"/>
            </a:solidFill>
            <a:ln w="9525">
              <a:solidFill>
                <a:srgbClr val="000000"/>
              </a:solidFill>
              <a:miter lim="800000"/>
              <a:headEnd/>
              <a:tailEnd/>
            </a:ln>
            <a:extLst/>
          </p:spPr>
          <p:txBody>
            <a:bodyPr wrap="square">
              <a:spAutoFit/>
            </a:bodyPr>
            <a:lstStyle/>
            <a:p>
              <a:pPr algn="ctr"/>
              <a:r>
                <a:rPr lang="en-US" sz="1600" b="1" dirty="0" smtClean="0">
                  <a:solidFill>
                    <a:srgbClr val="FF0000"/>
                  </a:solidFill>
                  <a:latin typeface="Arial"/>
                  <a:cs typeface="Arial"/>
                </a:rPr>
                <a:t>333 MHz</a:t>
              </a:r>
            </a:p>
          </p:txBody>
        </p:sp>
        <p:pic>
          <p:nvPicPr>
            <p:cNvPr id="41" name="Picture 8" descr="Fractional stability_1GH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4097" y="3113232"/>
              <a:ext cx="3024000" cy="227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noChangeAspect="1"/>
            </p:cNvGrpSpPr>
            <p:nvPr/>
          </p:nvGrpSpPr>
          <p:grpSpPr>
            <a:xfrm>
              <a:off x="81929" y="3113232"/>
              <a:ext cx="3024000" cy="2217525"/>
              <a:chOff x="4427538" y="1773238"/>
              <a:chExt cx="4303712" cy="3155950"/>
            </a:xfrm>
          </p:grpSpPr>
          <p:pic>
            <p:nvPicPr>
              <p:cNvPr id="30" name="Picture 18" descr="Fceo_1GHz_stabil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773238"/>
                <a:ext cx="430371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9"/>
              <p:cNvSpPr>
                <a:spLocks noChangeArrowheads="1"/>
              </p:cNvSpPr>
              <p:nvPr/>
            </p:nvSpPr>
            <p:spPr bwMode="auto">
              <a:xfrm>
                <a:off x="5076825" y="1929948"/>
                <a:ext cx="3311526" cy="43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Arial" charset="0"/>
                  </a:rPr>
                  <a:t>	</a:t>
                </a:r>
                <a:r>
                  <a:rPr lang="en-US" sz="1400" dirty="0" smtClean="0">
                    <a:latin typeface="Arial" charset="0"/>
                  </a:rPr>
                  <a:t> 0.27Hz </a:t>
                </a:r>
                <a:r>
                  <a:rPr lang="en-US" sz="1400" dirty="0">
                    <a:latin typeface="Arial" charset="0"/>
                  </a:rPr>
                  <a:t>(1s)</a:t>
                </a:r>
              </a:p>
            </p:txBody>
          </p:sp>
        </p:grpSp>
        <p:grpSp>
          <p:nvGrpSpPr>
            <p:cNvPr id="38" name="Group 37"/>
            <p:cNvGrpSpPr>
              <a:grpSpLocks noChangeAspect="1"/>
            </p:cNvGrpSpPr>
            <p:nvPr/>
          </p:nvGrpSpPr>
          <p:grpSpPr>
            <a:xfrm>
              <a:off x="3043876" y="3113232"/>
              <a:ext cx="3024000" cy="2230198"/>
              <a:chOff x="4500563" y="1773238"/>
              <a:chExt cx="4176712" cy="3208337"/>
            </a:xfrm>
          </p:grpSpPr>
          <p:pic>
            <p:nvPicPr>
              <p:cNvPr id="39" name="Picture 14" descr="Frep_1GHz_stabil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1773238"/>
                <a:ext cx="4176712"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9"/>
              <p:cNvSpPr>
                <a:spLocks noChangeArrowheads="1"/>
              </p:cNvSpPr>
              <p:nvPr/>
            </p:nvSpPr>
            <p:spPr bwMode="auto">
              <a:xfrm>
                <a:off x="5076825" y="1970912"/>
                <a:ext cx="3311525" cy="44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Arial" charset="0"/>
                  </a:rPr>
                  <a:t>	</a:t>
                </a:r>
                <a:r>
                  <a:rPr lang="en-US" sz="1400" dirty="0" smtClean="0">
                    <a:latin typeface="Arial" charset="0"/>
                  </a:rPr>
                  <a:t>5 </a:t>
                </a:r>
                <a:r>
                  <a:rPr lang="en-US" sz="1400" dirty="0" err="1">
                    <a:latin typeface="Arial" charset="0"/>
                  </a:rPr>
                  <a:t>mHz</a:t>
                </a:r>
                <a:r>
                  <a:rPr lang="en-US" sz="1400" dirty="0">
                    <a:latin typeface="Arial" charset="0"/>
                  </a:rPr>
                  <a:t> (1s)</a:t>
                </a:r>
              </a:p>
            </p:txBody>
          </p:sp>
        </p:grpSp>
        <p:sp>
          <p:nvSpPr>
            <p:cNvPr id="50" name="Rectangle 49"/>
            <p:cNvSpPr>
              <a:spLocks noChangeArrowheads="1"/>
            </p:cNvSpPr>
            <p:nvPr/>
          </p:nvSpPr>
          <p:spPr bwMode="auto">
            <a:xfrm>
              <a:off x="95585" y="3257478"/>
              <a:ext cx="1035615" cy="338554"/>
            </a:xfrm>
            <a:prstGeom prst="rect">
              <a:avLst/>
            </a:prstGeom>
            <a:solidFill>
              <a:srgbClr val="FFFFFF"/>
            </a:solidFill>
            <a:ln w="9525">
              <a:solidFill>
                <a:srgbClr val="000000"/>
              </a:solidFill>
              <a:miter lim="800000"/>
              <a:headEnd/>
              <a:tailEnd/>
            </a:ln>
            <a:extLst/>
          </p:spPr>
          <p:txBody>
            <a:bodyPr wrap="square">
              <a:spAutoFit/>
            </a:bodyPr>
            <a:lstStyle/>
            <a:p>
              <a:pPr algn="ctr"/>
              <a:r>
                <a:rPr lang="en-US" sz="1600" b="1" dirty="0" smtClean="0">
                  <a:solidFill>
                    <a:srgbClr val="FF0000"/>
                  </a:solidFill>
                  <a:latin typeface="Arial"/>
                  <a:cs typeface="Arial"/>
                </a:rPr>
                <a:t>1 GHz</a:t>
              </a:r>
              <a:endParaRPr lang="en-US" sz="1600" b="1" dirty="0">
                <a:solidFill>
                  <a:srgbClr val="FF0000"/>
                </a:solidFill>
                <a:latin typeface="Arial"/>
                <a:cs typeface="Arial"/>
              </a:endParaRPr>
            </a:p>
          </p:txBody>
        </p:sp>
        <p:sp>
          <p:nvSpPr>
            <p:cNvPr id="47" name="Rectangle 46"/>
            <p:cNvSpPr>
              <a:spLocks noChangeArrowheads="1"/>
            </p:cNvSpPr>
            <p:nvPr/>
          </p:nvSpPr>
          <p:spPr bwMode="auto">
            <a:xfrm>
              <a:off x="6771965" y="1335924"/>
              <a:ext cx="1582525"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i="1" dirty="0" smtClean="0">
                  <a:solidFill>
                    <a:srgbClr val="FF0000"/>
                  </a:solidFill>
                  <a:latin typeface="Arial"/>
                  <a:cs typeface="Arial"/>
                </a:rPr>
                <a:t>n</a:t>
              </a:r>
              <a:r>
                <a:rPr lang="en-US" b="1" dirty="0" smtClean="0">
                  <a:solidFill>
                    <a:srgbClr val="FF0000"/>
                  </a:solidFill>
                  <a:latin typeface="Symbol" charset="2"/>
                  <a:cs typeface="Symbol" charset="2"/>
                </a:rPr>
                <a:t>d</a:t>
              </a:r>
              <a:r>
                <a:rPr lang="en-US" b="1" dirty="0" smtClean="0">
                  <a:solidFill>
                    <a:srgbClr val="FF0000"/>
                  </a:solidFill>
                  <a:latin typeface="Arial"/>
                  <a:cs typeface="Arial"/>
                </a:rPr>
                <a:t>f</a:t>
              </a:r>
              <a:r>
                <a:rPr lang="en-US" b="1" baseline="-25000" dirty="0" smtClean="0">
                  <a:solidFill>
                    <a:srgbClr val="FF0000"/>
                  </a:solidFill>
                  <a:latin typeface="Arial"/>
                  <a:cs typeface="Arial"/>
                </a:rPr>
                <a:t>REP</a:t>
              </a:r>
              <a:r>
                <a:rPr lang="en-US" b="1" dirty="0" smtClean="0">
                  <a:solidFill>
                    <a:srgbClr val="FF0000"/>
                  </a:solidFill>
                  <a:latin typeface="Arial"/>
                  <a:cs typeface="Arial"/>
                </a:rPr>
                <a:t>/f</a:t>
              </a:r>
              <a:r>
                <a:rPr lang="en-US" b="1" baseline="-25000" dirty="0" smtClean="0">
                  <a:solidFill>
                    <a:srgbClr val="FF0000"/>
                  </a:solidFill>
                  <a:latin typeface="Arial"/>
                  <a:cs typeface="Arial"/>
                </a:rPr>
                <a:t>REP</a:t>
              </a:r>
            </a:p>
            <a:p>
              <a:endParaRPr lang="en-US" b="1" dirty="0" smtClean="0">
                <a:solidFill>
                  <a:srgbClr val="FF0000"/>
                </a:solidFill>
                <a:latin typeface="Arial"/>
                <a:cs typeface="Arial"/>
              </a:endParaRPr>
            </a:p>
            <a:p>
              <a:pPr>
                <a:spcBef>
                  <a:spcPts val="1200"/>
                </a:spcBef>
              </a:pPr>
              <a:endParaRPr lang="en-US" b="1" dirty="0" smtClean="0">
                <a:solidFill>
                  <a:srgbClr val="FF0000"/>
                </a:solidFill>
                <a:latin typeface="Arial"/>
                <a:cs typeface="Arial"/>
              </a:endParaRPr>
            </a:p>
            <a:p>
              <a:endParaRPr lang="en-US" sz="3200" b="1" dirty="0">
                <a:solidFill>
                  <a:srgbClr val="FF0000"/>
                </a:solidFill>
                <a:latin typeface="Arial"/>
                <a:cs typeface="Arial"/>
              </a:endParaRPr>
            </a:p>
            <a:p>
              <a:endParaRPr lang="en-US" sz="2000" b="1" dirty="0" smtClean="0">
                <a:solidFill>
                  <a:srgbClr val="FF0000"/>
                </a:solidFill>
                <a:latin typeface="Arial"/>
                <a:cs typeface="Arial"/>
              </a:endParaRPr>
            </a:p>
            <a:p>
              <a:endParaRPr lang="en-US" sz="2000" b="1" dirty="0">
                <a:solidFill>
                  <a:srgbClr val="FF0000"/>
                </a:solidFill>
                <a:latin typeface="Arial"/>
                <a:cs typeface="Arial"/>
              </a:endParaRPr>
            </a:p>
            <a:p>
              <a:endParaRPr lang="en-US" sz="2000" b="1" dirty="0" smtClean="0">
                <a:solidFill>
                  <a:srgbClr val="FF0000"/>
                </a:solidFill>
                <a:latin typeface="Arial"/>
                <a:cs typeface="Arial"/>
              </a:endParaRPr>
            </a:p>
            <a:p>
              <a:pPr>
                <a:spcBef>
                  <a:spcPts val="600"/>
                </a:spcBef>
              </a:pPr>
              <a:r>
                <a:rPr lang="en-US" b="1" i="1" dirty="0">
                  <a:solidFill>
                    <a:srgbClr val="FF0000"/>
                  </a:solidFill>
                  <a:latin typeface="Arial"/>
                  <a:cs typeface="Arial"/>
                </a:rPr>
                <a:t>n</a:t>
              </a:r>
              <a:r>
                <a:rPr lang="en-US" b="1" dirty="0">
                  <a:solidFill>
                    <a:srgbClr val="FF0000"/>
                  </a:solidFill>
                  <a:latin typeface="Symbol" charset="2"/>
                  <a:cs typeface="Symbol" charset="2"/>
                </a:rPr>
                <a:t>d</a:t>
              </a:r>
              <a:r>
                <a:rPr lang="en-US" b="1" dirty="0">
                  <a:solidFill>
                    <a:srgbClr val="FF0000"/>
                  </a:solidFill>
                  <a:latin typeface="Arial"/>
                  <a:cs typeface="Arial"/>
                </a:rPr>
                <a:t>f</a:t>
              </a:r>
              <a:r>
                <a:rPr lang="en-US" b="1" baseline="-25000" dirty="0">
                  <a:solidFill>
                    <a:srgbClr val="FF0000"/>
                  </a:solidFill>
                  <a:latin typeface="Arial"/>
                  <a:cs typeface="Arial"/>
                </a:rPr>
                <a:t>REP</a:t>
              </a:r>
              <a:r>
                <a:rPr lang="en-US" b="1" dirty="0">
                  <a:solidFill>
                    <a:srgbClr val="FF0000"/>
                  </a:solidFill>
                  <a:latin typeface="Arial"/>
                  <a:cs typeface="Arial"/>
                </a:rPr>
                <a:t>/f</a:t>
              </a:r>
              <a:r>
                <a:rPr lang="en-US" b="1" baseline="-25000" dirty="0">
                  <a:solidFill>
                    <a:srgbClr val="FF0000"/>
                  </a:solidFill>
                  <a:latin typeface="Arial"/>
                  <a:cs typeface="Arial"/>
                </a:rPr>
                <a:t>REP</a:t>
              </a:r>
            </a:p>
          </p:txBody>
        </p:sp>
        <p:sp>
          <p:nvSpPr>
            <p:cNvPr id="46" name="Rectangle 45"/>
            <p:cNvSpPr>
              <a:spLocks noChangeArrowheads="1"/>
            </p:cNvSpPr>
            <p:nvPr/>
          </p:nvSpPr>
          <p:spPr bwMode="auto">
            <a:xfrm>
              <a:off x="6756943" y="2142180"/>
              <a:ext cx="168646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solidFill>
                    <a:srgbClr val="000000"/>
                  </a:solidFill>
                  <a:latin typeface="Symbol" charset="2"/>
                  <a:cs typeface="Symbol" charset="2"/>
                </a:rPr>
                <a:t>d</a:t>
              </a:r>
              <a:r>
                <a:rPr lang="en-US" b="1" dirty="0" smtClean="0">
                  <a:solidFill>
                    <a:srgbClr val="000000"/>
                  </a:solidFill>
                  <a:latin typeface="Arial"/>
                  <a:cs typeface="Arial"/>
                </a:rPr>
                <a:t>f</a:t>
              </a:r>
              <a:r>
                <a:rPr lang="en-US" b="1" baseline="-25000" dirty="0" smtClean="0">
                  <a:solidFill>
                    <a:srgbClr val="000000"/>
                  </a:solidFill>
                  <a:latin typeface="Arial"/>
                  <a:cs typeface="Arial"/>
                </a:rPr>
                <a:t>CEO</a:t>
              </a:r>
              <a:r>
                <a:rPr lang="en-US" b="1" dirty="0">
                  <a:solidFill>
                    <a:srgbClr val="000000"/>
                  </a:solidFill>
                  <a:latin typeface="Arial"/>
                  <a:cs typeface="Arial"/>
                </a:rPr>
                <a:t>/f</a:t>
              </a:r>
              <a:r>
                <a:rPr lang="en-US" b="1" baseline="-25000" dirty="0">
                  <a:solidFill>
                    <a:srgbClr val="000000"/>
                  </a:solidFill>
                  <a:latin typeface="Arial"/>
                  <a:cs typeface="Arial"/>
                </a:rPr>
                <a:t>CEO</a:t>
              </a:r>
            </a:p>
            <a:p>
              <a:endParaRPr lang="en-US" b="1" baseline="-25000" dirty="0" smtClean="0">
                <a:latin typeface="Arial"/>
                <a:cs typeface="Arial"/>
              </a:endParaRPr>
            </a:p>
            <a:p>
              <a:endParaRPr lang="en-US" b="1" dirty="0" smtClean="0">
                <a:solidFill>
                  <a:srgbClr val="FF0000"/>
                </a:solidFill>
                <a:latin typeface="Arial"/>
                <a:cs typeface="Arial"/>
              </a:endParaRPr>
            </a:p>
            <a:p>
              <a:endParaRPr lang="en-US" sz="3200" b="1" dirty="0">
                <a:solidFill>
                  <a:srgbClr val="FF0000"/>
                </a:solidFill>
                <a:latin typeface="Arial"/>
                <a:cs typeface="Arial"/>
              </a:endParaRPr>
            </a:p>
            <a:p>
              <a:endParaRPr lang="en-US" b="1" dirty="0" smtClean="0">
                <a:solidFill>
                  <a:srgbClr val="FF0000"/>
                </a:solidFill>
                <a:latin typeface="Arial"/>
                <a:cs typeface="Arial"/>
              </a:endParaRPr>
            </a:p>
            <a:p>
              <a:endParaRPr lang="en-US" sz="2000" b="1" dirty="0">
                <a:solidFill>
                  <a:srgbClr val="FF0000"/>
                </a:solidFill>
                <a:latin typeface="Arial"/>
                <a:cs typeface="Arial"/>
              </a:endParaRPr>
            </a:p>
            <a:p>
              <a:endParaRPr lang="en-US" sz="2000" b="1" dirty="0" smtClean="0">
                <a:solidFill>
                  <a:srgbClr val="FF0000"/>
                </a:solidFill>
                <a:latin typeface="Arial"/>
                <a:cs typeface="Arial"/>
              </a:endParaRPr>
            </a:p>
            <a:p>
              <a:endParaRPr lang="en-US" sz="2000" b="1" dirty="0" smtClean="0">
                <a:solidFill>
                  <a:srgbClr val="FF0000"/>
                </a:solidFill>
                <a:latin typeface="Arial"/>
                <a:cs typeface="Arial"/>
              </a:endParaRPr>
            </a:p>
            <a:p>
              <a:r>
                <a:rPr lang="en-US" b="1" dirty="0" smtClean="0">
                  <a:solidFill>
                    <a:srgbClr val="000000"/>
                  </a:solidFill>
                  <a:latin typeface="Symbol" charset="2"/>
                  <a:cs typeface="Symbol" charset="2"/>
                </a:rPr>
                <a:t>d</a:t>
              </a:r>
              <a:r>
                <a:rPr lang="en-US" b="1" dirty="0" smtClean="0">
                  <a:solidFill>
                    <a:srgbClr val="000000"/>
                  </a:solidFill>
                  <a:latin typeface="Arial"/>
                  <a:cs typeface="Arial"/>
                </a:rPr>
                <a:t>f</a:t>
              </a:r>
              <a:r>
                <a:rPr lang="en-US" b="1" baseline="-25000" dirty="0" smtClean="0">
                  <a:solidFill>
                    <a:srgbClr val="000000"/>
                  </a:solidFill>
                  <a:latin typeface="Arial"/>
                  <a:cs typeface="Arial"/>
                </a:rPr>
                <a:t>CEO</a:t>
              </a:r>
              <a:r>
                <a:rPr lang="en-US" b="1" dirty="0" smtClean="0">
                  <a:solidFill>
                    <a:srgbClr val="000000"/>
                  </a:solidFill>
                  <a:latin typeface="Arial"/>
                  <a:cs typeface="Arial"/>
                </a:rPr>
                <a:t>/f</a:t>
              </a:r>
              <a:r>
                <a:rPr lang="en-US" b="1" baseline="-25000" dirty="0" smtClean="0">
                  <a:solidFill>
                    <a:srgbClr val="000000"/>
                  </a:solidFill>
                  <a:latin typeface="Arial"/>
                  <a:cs typeface="Arial"/>
                </a:rPr>
                <a:t>CEO</a:t>
              </a:r>
              <a:endParaRPr lang="en-US" b="1" baseline="-25000" dirty="0">
                <a:solidFill>
                  <a:srgbClr val="000000"/>
                </a:solidFill>
                <a:latin typeface="Arial"/>
                <a:cs typeface="Arial"/>
              </a:endParaRPr>
            </a:p>
          </p:txBody>
        </p:sp>
        <p:sp>
          <p:nvSpPr>
            <p:cNvPr id="21" name="TextBox 20"/>
            <p:cNvSpPr txBox="1"/>
            <p:nvPr/>
          </p:nvSpPr>
          <p:spPr>
            <a:xfrm>
              <a:off x="6759429" y="873883"/>
              <a:ext cx="1802513" cy="646331"/>
            </a:xfrm>
            <a:prstGeom prst="rect">
              <a:avLst/>
            </a:prstGeom>
            <a:noFill/>
          </p:spPr>
          <p:txBody>
            <a:bodyPr wrap="square" rtlCol="0">
              <a:spAutoFit/>
            </a:bodyPr>
            <a:lstStyle/>
            <a:p>
              <a:r>
                <a:rPr lang="en-US" b="1" dirty="0" smtClean="0">
                  <a:solidFill>
                    <a:srgbClr val="203AF9"/>
                  </a:solidFill>
                  <a:latin typeface="Symbol" charset="2"/>
                  <a:cs typeface="Symbol" charset="2"/>
                </a:rPr>
                <a:t>d</a:t>
              </a:r>
              <a:r>
                <a:rPr lang="en-US" b="1" dirty="0" smtClean="0">
                  <a:solidFill>
                    <a:srgbClr val="203AF9"/>
                  </a:solidFill>
                  <a:latin typeface="Arial"/>
                  <a:cs typeface="Arial"/>
                </a:rPr>
                <a:t>f</a:t>
              </a:r>
              <a:r>
                <a:rPr lang="en-US" b="1" baseline="-25000" dirty="0" smtClean="0">
                  <a:solidFill>
                    <a:srgbClr val="203AF9"/>
                  </a:solidFill>
                  <a:latin typeface="Arial"/>
                  <a:cs typeface="Arial"/>
                </a:rPr>
                <a:t>clock</a:t>
              </a:r>
              <a:r>
                <a:rPr lang="en-US" b="1" dirty="0" smtClean="0">
                  <a:solidFill>
                    <a:srgbClr val="203AF9"/>
                  </a:solidFill>
                  <a:latin typeface="Arial"/>
                  <a:cs typeface="Arial"/>
                </a:rPr>
                <a:t>/f</a:t>
              </a:r>
              <a:r>
                <a:rPr lang="en-US" b="1" baseline="-25000" dirty="0" smtClean="0">
                  <a:solidFill>
                    <a:srgbClr val="203AF9"/>
                  </a:solidFill>
                  <a:latin typeface="Arial"/>
                  <a:cs typeface="Arial"/>
                </a:rPr>
                <a:t>clock</a:t>
              </a:r>
              <a:endParaRPr lang="en-US" b="1" baseline="-25000" dirty="0">
                <a:solidFill>
                  <a:srgbClr val="203AF9"/>
                </a:solidFill>
                <a:latin typeface="Arial"/>
                <a:cs typeface="Arial"/>
              </a:endParaRPr>
            </a:p>
            <a:p>
              <a:endParaRPr lang="en-US" dirty="0">
                <a:solidFill>
                  <a:srgbClr val="203AF9"/>
                </a:solidFill>
                <a:latin typeface="Arial"/>
                <a:cs typeface="Arial"/>
              </a:endParaRPr>
            </a:p>
          </p:txBody>
        </p:sp>
        <p:sp>
          <p:nvSpPr>
            <p:cNvPr id="49" name="TextBox 48"/>
            <p:cNvSpPr txBox="1"/>
            <p:nvPr/>
          </p:nvSpPr>
          <p:spPr>
            <a:xfrm>
              <a:off x="6720653" y="3129089"/>
              <a:ext cx="1802513" cy="646331"/>
            </a:xfrm>
            <a:prstGeom prst="rect">
              <a:avLst/>
            </a:prstGeom>
            <a:noFill/>
          </p:spPr>
          <p:txBody>
            <a:bodyPr wrap="square" rtlCol="0">
              <a:spAutoFit/>
            </a:bodyPr>
            <a:lstStyle/>
            <a:p>
              <a:r>
                <a:rPr lang="en-US" b="1" dirty="0" smtClean="0">
                  <a:solidFill>
                    <a:srgbClr val="203AF9"/>
                  </a:solidFill>
                  <a:latin typeface="Symbol" charset="2"/>
                  <a:cs typeface="Symbol" charset="2"/>
                </a:rPr>
                <a:t>d</a:t>
              </a:r>
              <a:r>
                <a:rPr lang="en-US" b="1" dirty="0" smtClean="0">
                  <a:solidFill>
                    <a:srgbClr val="203AF9"/>
                  </a:solidFill>
                  <a:latin typeface="Arial"/>
                  <a:cs typeface="Arial"/>
                </a:rPr>
                <a:t>f</a:t>
              </a:r>
              <a:r>
                <a:rPr lang="en-US" b="1" baseline="-25000" dirty="0" smtClean="0">
                  <a:solidFill>
                    <a:srgbClr val="203AF9"/>
                  </a:solidFill>
                  <a:latin typeface="Arial"/>
                  <a:cs typeface="Arial"/>
                </a:rPr>
                <a:t>clock</a:t>
              </a:r>
              <a:r>
                <a:rPr lang="en-US" b="1" dirty="0" smtClean="0">
                  <a:solidFill>
                    <a:srgbClr val="203AF9"/>
                  </a:solidFill>
                  <a:latin typeface="Arial"/>
                  <a:cs typeface="Arial"/>
                </a:rPr>
                <a:t>/f</a:t>
              </a:r>
              <a:r>
                <a:rPr lang="en-US" b="1" baseline="-25000" dirty="0" smtClean="0">
                  <a:solidFill>
                    <a:srgbClr val="203AF9"/>
                  </a:solidFill>
                  <a:latin typeface="Arial"/>
                  <a:cs typeface="Arial"/>
                </a:rPr>
                <a:t>clock</a:t>
              </a:r>
              <a:endParaRPr lang="en-US" b="1" baseline="-25000" dirty="0">
                <a:solidFill>
                  <a:srgbClr val="203AF9"/>
                </a:solidFill>
                <a:latin typeface="Arial"/>
                <a:cs typeface="Arial"/>
              </a:endParaRPr>
            </a:p>
            <a:p>
              <a:endParaRPr lang="en-US" dirty="0">
                <a:solidFill>
                  <a:srgbClr val="203AF9"/>
                </a:solidFill>
                <a:latin typeface="Arial"/>
                <a:cs typeface="Arial"/>
              </a:endParaRPr>
            </a:p>
          </p:txBody>
        </p:sp>
        <p:sp>
          <p:nvSpPr>
            <p:cNvPr id="43" name="Rectangle 42"/>
            <p:cNvSpPr>
              <a:spLocks noChangeArrowheads="1"/>
            </p:cNvSpPr>
            <p:nvPr/>
          </p:nvSpPr>
          <p:spPr bwMode="auto">
            <a:xfrm>
              <a:off x="1533780" y="2290190"/>
              <a:ext cx="103561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FF0000"/>
                  </a:solidFill>
                  <a:latin typeface="Arial"/>
                  <a:cs typeface="Arial"/>
                </a:rPr>
                <a:t>f</a:t>
              </a:r>
              <a:r>
                <a:rPr lang="en-US" sz="2000" b="1" baseline="-25000" dirty="0" smtClean="0">
                  <a:solidFill>
                    <a:srgbClr val="FF0000"/>
                  </a:solidFill>
                  <a:latin typeface="Arial"/>
                  <a:cs typeface="Arial"/>
                </a:rPr>
                <a:t>CEO</a:t>
              </a:r>
            </a:p>
            <a:p>
              <a:endParaRPr lang="en-US" sz="2000" b="1" dirty="0" smtClean="0">
                <a:solidFill>
                  <a:srgbClr val="FF0000"/>
                </a:solidFill>
                <a:latin typeface="Arial"/>
                <a:cs typeface="Arial"/>
              </a:endParaRPr>
            </a:p>
            <a:p>
              <a:endParaRPr lang="en-US" sz="3600" b="1" dirty="0">
                <a:solidFill>
                  <a:srgbClr val="FF0000"/>
                </a:solidFill>
                <a:latin typeface="Arial"/>
                <a:cs typeface="Arial"/>
              </a:endParaRPr>
            </a:p>
            <a:p>
              <a:endParaRPr lang="en-US" sz="2000" b="1" dirty="0" smtClean="0">
                <a:solidFill>
                  <a:srgbClr val="FF0000"/>
                </a:solidFill>
                <a:latin typeface="Arial"/>
                <a:cs typeface="Arial"/>
              </a:endParaRPr>
            </a:p>
            <a:p>
              <a:pPr algn="ctr"/>
              <a:endParaRPr lang="en-US" sz="2400" b="1" dirty="0" smtClean="0">
                <a:solidFill>
                  <a:srgbClr val="FF0000"/>
                </a:solidFill>
                <a:latin typeface="Arial"/>
                <a:cs typeface="Arial"/>
              </a:endParaRPr>
            </a:p>
            <a:p>
              <a:endParaRPr lang="en-US" sz="2400" b="1" dirty="0" smtClean="0">
                <a:solidFill>
                  <a:srgbClr val="FF0000"/>
                </a:solidFill>
                <a:latin typeface="Arial"/>
                <a:cs typeface="Arial"/>
              </a:endParaRPr>
            </a:p>
            <a:p>
              <a:r>
                <a:rPr lang="en-US" sz="2000" b="1" dirty="0" smtClean="0">
                  <a:solidFill>
                    <a:srgbClr val="FF0000"/>
                  </a:solidFill>
                  <a:latin typeface="Arial"/>
                  <a:cs typeface="Arial"/>
                </a:rPr>
                <a:t>f</a:t>
              </a:r>
              <a:r>
                <a:rPr lang="en-US" sz="2000" b="1" baseline="-25000" dirty="0" smtClean="0">
                  <a:solidFill>
                    <a:srgbClr val="FF0000"/>
                  </a:solidFill>
                  <a:latin typeface="Arial"/>
                  <a:cs typeface="Arial"/>
                </a:rPr>
                <a:t>CEO</a:t>
              </a:r>
              <a:endParaRPr lang="en-US" sz="2000" b="1" baseline="-25000" dirty="0">
                <a:solidFill>
                  <a:srgbClr val="FF0000"/>
                </a:solidFill>
                <a:latin typeface="Arial"/>
                <a:cs typeface="Arial"/>
              </a:endParaRPr>
            </a:p>
          </p:txBody>
        </p:sp>
        <p:sp>
          <p:nvSpPr>
            <p:cNvPr id="45" name="Rectangle 44"/>
            <p:cNvSpPr>
              <a:spLocks noChangeArrowheads="1"/>
            </p:cNvSpPr>
            <p:nvPr/>
          </p:nvSpPr>
          <p:spPr bwMode="auto">
            <a:xfrm>
              <a:off x="4376295" y="2290190"/>
              <a:ext cx="103561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FF0000"/>
                  </a:solidFill>
                  <a:latin typeface="Arial"/>
                  <a:cs typeface="Arial"/>
                </a:rPr>
                <a:t>f</a:t>
              </a:r>
              <a:r>
                <a:rPr lang="en-US" sz="2000" b="1" baseline="-25000" dirty="0" smtClean="0">
                  <a:solidFill>
                    <a:srgbClr val="FF0000"/>
                  </a:solidFill>
                  <a:latin typeface="Arial"/>
                  <a:cs typeface="Arial"/>
                </a:rPr>
                <a:t>REP</a:t>
              </a:r>
            </a:p>
            <a:p>
              <a:endParaRPr lang="en-US" sz="2000" b="1" dirty="0" smtClean="0">
                <a:solidFill>
                  <a:srgbClr val="FF0000"/>
                </a:solidFill>
                <a:latin typeface="Arial"/>
                <a:cs typeface="Arial"/>
              </a:endParaRPr>
            </a:p>
            <a:p>
              <a:endParaRPr lang="en-US" sz="3600" b="1" dirty="0">
                <a:solidFill>
                  <a:srgbClr val="FF0000"/>
                </a:solidFill>
                <a:latin typeface="Arial"/>
                <a:cs typeface="Arial"/>
              </a:endParaRPr>
            </a:p>
            <a:p>
              <a:endParaRPr lang="en-US" sz="2000" b="1" dirty="0" smtClean="0">
                <a:solidFill>
                  <a:srgbClr val="FF0000"/>
                </a:solidFill>
                <a:latin typeface="Arial"/>
                <a:cs typeface="Arial"/>
              </a:endParaRPr>
            </a:p>
            <a:p>
              <a:endParaRPr lang="en-US" sz="2400" b="1" dirty="0" smtClean="0">
                <a:solidFill>
                  <a:srgbClr val="FF0000"/>
                </a:solidFill>
                <a:latin typeface="Arial"/>
                <a:cs typeface="Arial"/>
              </a:endParaRPr>
            </a:p>
            <a:p>
              <a:endParaRPr lang="en-US" sz="2400" b="1" dirty="0" smtClean="0">
                <a:solidFill>
                  <a:srgbClr val="FF0000"/>
                </a:solidFill>
                <a:latin typeface="Arial"/>
                <a:cs typeface="Arial"/>
              </a:endParaRPr>
            </a:p>
            <a:p>
              <a:r>
                <a:rPr lang="en-US" sz="2000" b="1" dirty="0" smtClean="0">
                  <a:solidFill>
                    <a:srgbClr val="FF0000"/>
                  </a:solidFill>
                  <a:latin typeface="Arial"/>
                  <a:cs typeface="Arial"/>
                </a:rPr>
                <a:t>f</a:t>
              </a:r>
              <a:r>
                <a:rPr lang="en-US" sz="2000" b="1" baseline="-25000" dirty="0" smtClean="0">
                  <a:solidFill>
                    <a:srgbClr val="FF0000"/>
                  </a:solidFill>
                  <a:latin typeface="Arial"/>
                  <a:cs typeface="Arial"/>
                </a:rPr>
                <a:t>REP</a:t>
              </a:r>
              <a:endParaRPr lang="en-US" sz="2000" b="1" baseline="-25000" dirty="0">
                <a:solidFill>
                  <a:srgbClr val="FF0000"/>
                </a:solidFill>
                <a:latin typeface="Arial"/>
                <a:cs typeface="Arial"/>
              </a:endParaRPr>
            </a:p>
          </p:txBody>
        </p:sp>
      </p:grpSp>
      <p:sp>
        <p:nvSpPr>
          <p:cNvPr id="52" name="TextBox 51"/>
          <p:cNvSpPr txBox="1"/>
          <p:nvPr/>
        </p:nvSpPr>
        <p:spPr>
          <a:xfrm>
            <a:off x="191176" y="871153"/>
            <a:ext cx="8848702" cy="723275"/>
          </a:xfrm>
          <a:prstGeom prst="rect">
            <a:avLst/>
          </a:prstGeom>
          <a:noFill/>
        </p:spPr>
        <p:txBody>
          <a:bodyPr wrap="square" rtlCol="0">
            <a:spAutoFit/>
          </a:bodyPr>
          <a:lstStyle/>
          <a:p>
            <a:pPr marL="285750" indent="-285750">
              <a:spcAft>
                <a:spcPts val="600"/>
              </a:spcAft>
              <a:buFont typeface="Wingdings" charset="2"/>
              <a:buChar char="v"/>
            </a:pPr>
            <a:r>
              <a:rPr lang="en-US" dirty="0">
                <a:latin typeface="Arial"/>
                <a:cs typeface="Arial"/>
              </a:rPr>
              <a:t>H</a:t>
            </a:r>
            <a:r>
              <a:rPr lang="en-US" dirty="0" smtClean="0">
                <a:latin typeface="Arial"/>
                <a:cs typeface="Arial"/>
              </a:rPr>
              <a:t>armonic </a:t>
            </a:r>
            <a:r>
              <a:rPr lang="en-US" dirty="0">
                <a:latin typeface="Arial"/>
                <a:cs typeface="Arial"/>
              </a:rPr>
              <a:t>operation does not </a:t>
            </a:r>
            <a:r>
              <a:rPr lang="en-US" dirty="0" smtClean="0">
                <a:latin typeface="Arial"/>
                <a:cs typeface="Arial"/>
              </a:rPr>
              <a:t>compromise </a:t>
            </a:r>
            <a:r>
              <a:rPr lang="en-US" dirty="0">
                <a:latin typeface="Arial"/>
                <a:cs typeface="Arial"/>
              </a:rPr>
              <a:t>the frequency-stability of the </a:t>
            </a:r>
            <a:r>
              <a:rPr lang="en-US" dirty="0" smtClean="0">
                <a:latin typeface="Arial"/>
                <a:cs typeface="Arial"/>
              </a:rPr>
              <a:t>comb</a:t>
            </a:r>
          </a:p>
          <a:p>
            <a:pPr marL="285750" indent="-285750">
              <a:buFont typeface="Wingdings" charset="2"/>
              <a:buChar char="v"/>
            </a:pPr>
            <a:r>
              <a:rPr lang="en-US" dirty="0" smtClean="0">
                <a:latin typeface="Arial"/>
                <a:cs typeface="Arial"/>
              </a:rPr>
              <a:t>Modal stability limited by</a:t>
            </a:r>
            <a:r>
              <a:rPr lang="en-GB" dirty="0" smtClean="0">
                <a:latin typeface="Arial"/>
                <a:cs typeface="Arial"/>
              </a:rPr>
              <a:t> </a:t>
            </a:r>
            <a:r>
              <a:rPr lang="en-GB" dirty="0" err="1" smtClean="0">
                <a:latin typeface="Arial"/>
                <a:cs typeface="Arial"/>
              </a:rPr>
              <a:t>Rb</a:t>
            </a:r>
            <a:r>
              <a:rPr lang="en-GB" dirty="0" smtClean="0">
                <a:latin typeface="Arial"/>
                <a:cs typeface="Arial"/>
              </a:rPr>
              <a:t>-quartz reference oscillator to 5 x 10</a:t>
            </a:r>
            <a:r>
              <a:rPr lang="en-GB" baseline="30000" dirty="0" smtClean="0">
                <a:latin typeface="Arial"/>
                <a:cs typeface="Arial"/>
              </a:rPr>
              <a:t>-12</a:t>
            </a:r>
            <a:r>
              <a:rPr lang="en-GB" dirty="0" smtClean="0">
                <a:latin typeface="Arial"/>
                <a:cs typeface="Arial"/>
              </a:rPr>
              <a:t> (1-sec gate) </a:t>
            </a:r>
            <a:endParaRPr lang="en-US" dirty="0">
              <a:latin typeface="Arial"/>
              <a:cs typeface="Arial"/>
            </a:endParaRPr>
          </a:p>
        </p:txBody>
      </p:sp>
    </p:spTree>
    <p:extLst>
      <p:ext uri="{BB962C8B-B14F-4D97-AF65-F5344CB8AC3E}">
        <p14:creationId xmlns:p14="http://schemas.microsoft.com/office/powerpoint/2010/main" val="116543245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347198" y="85678"/>
            <a:ext cx="65729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GB" b="1" dirty="0" smtClean="0">
                <a:latin typeface="Arial"/>
                <a:cs typeface="Arial"/>
              </a:rPr>
              <a:t>Towards higher mode </a:t>
            </a:r>
            <a:r>
              <a:rPr lang="en-GB" b="1" dirty="0" err="1" smtClean="0">
                <a:latin typeface="Arial"/>
                <a:cs typeface="Arial"/>
              </a:rPr>
              <a:t>spacings</a:t>
            </a:r>
            <a:r>
              <a:rPr lang="en-GB" b="1" dirty="0" smtClean="0">
                <a:latin typeface="Arial"/>
                <a:cs typeface="Arial"/>
              </a:rPr>
              <a:t>:</a:t>
            </a:r>
          </a:p>
          <a:p>
            <a:pPr algn="ctr" eaLnBrk="1" hangingPunct="1"/>
            <a:r>
              <a:rPr lang="en-GB" b="1" dirty="0" smtClean="0">
                <a:latin typeface="Arial"/>
                <a:cs typeface="Arial"/>
              </a:rPr>
              <a:t>f</a:t>
            </a:r>
            <a:r>
              <a:rPr lang="en-GB" b="1" dirty="0" smtClean="0">
                <a:latin typeface="Arial"/>
                <a:cs typeface="Arial"/>
              </a:rPr>
              <a:t>undamentally</a:t>
            </a:r>
            <a:r>
              <a:rPr lang="en-GB" b="1" dirty="0">
                <a:latin typeface="Arial"/>
                <a:cs typeface="Arial"/>
              </a:rPr>
              <a:t>-pumped 1-GHz </a:t>
            </a:r>
            <a:r>
              <a:rPr lang="en-GB" b="1" dirty="0" smtClean="0">
                <a:latin typeface="Arial"/>
                <a:cs typeface="Arial"/>
              </a:rPr>
              <a:t>OPO comb</a:t>
            </a:r>
            <a:endParaRPr lang="en-GB" b="1" dirty="0">
              <a:latin typeface="Arial"/>
              <a:cs typeface="Arial"/>
            </a:endParaRPr>
          </a:p>
        </p:txBody>
      </p:sp>
      <p:pic>
        <p:nvPicPr>
          <p:cNvPr id="65" name="Picture 2" descr="C:\Users\Richard\Desktop\Metrocomb\1GHz OPO\1GHz ti_sapp_30fs_pulse duration from 1GHz OPO\Metrocomb_1GHz_OPO_AC_1280n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298" y="4600528"/>
            <a:ext cx="2222643" cy="163625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 descr="C:\Users\Richard\Desktop\Metrocomb\1GHz OPO\1GHz ti_sapp_30fs_pulse duration from 1GHz OPO\Metrocomb_1GHz_OPO_AC_1350n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8910" y="4600527"/>
            <a:ext cx="2222643" cy="163625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C:\Users\Richard\Desktop\Metrocomb\1GHz OPO\1GHz ti_sapp_30fs_pulse duration from 1GHz OPO\Metrocomb_1GHz_OPO_AC_1160n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41" y="4597521"/>
            <a:ext cx="2222643" cy="163625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C:\Users\Richard\Desktop\Metrocomb\1GHz OPO\1GHz ti_sapp_30fs_pulse duration from 1GHz OPO\Metrocomb_1GHz_OPO_AC_1230n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6454" y="4597521"/>
            <a:ext cx="2227874" cy="1636259"/>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62"/>
          <p:cNvSpPr txBox="1">
            <a:spLocks noChangeArrowheads="1"/>
          </p:cNvSpPr>
          <p:nvPr/>
        </p:nvSpPr>
        <p:spPr bwMode="auto">
          <a:xfrm>
            <a:off x="0" y="4382891"/>
            <a:ext cx="9009924" cy="307777"/>
          </a:xfrm>
          <a:prstGeom prst="rect">
            <a:avLst/>
          </a:prstGeom>
          <a:solidFill>
            <a:schemeClr val="bg1"/>
          </a:solidFill>
          <a:ln>
            <a:noFill/>
          </a:ln>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tabLst>
                <a:tab pos="987425" algn="l"/>
                <a:tab pos="3140075" algn="l"/>
                <a:tab pos="5294313" algn="l"/>
                <a:tab pos="7620000" algn="l"/>
              </a:tabLst>
            </a:pPr>
            <a:r>
              <a:rPr lang="en-GB" sz="1400">
                <a:latin typeface="Symbol" charset="2"/>
                <a:cs typeface="Symbol" charset="2"/>
              </a:rPr>
              <a:t>l</a:t>
            </a:r>
            <a:r>
              <a:rPr lang="en-GB" sz="1400" i="1" baseline="-25000">
                <a:latin typeface="Arial"/>
                <a:cs typeface="Arial"/>
              </a:rPr>
              <a:t>signal</a:t>
            </a:r>
            <a:r>
              <a:rPr lang="en-GB" sz="1400">
                <a:latin typeface="Arial"/>
                <a:cs typeface="Arial"/>
              </a:rPr>
              <a:t>	1160 nm	1230 nm	1280 nm	1350 nm</a:t>
            </a:r>
          </a:p>
        </p:txBody>
      </p:sp>
      <p:sp>
        <p:nvSpPr>
          <p:cNvPr id="11" name="Rectangle 10"/>
          <p:cNvSpPr/>
          <p:nvPr/>
        </p:nvSpPr>
        <p:spPr>
          <a:xfrm>
            <a:off x="1733338" y="5027059"/>
            <a:ext cx="429044" cy="429028"/>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p:cNvSpPr/>
          <p:nvPr/>
        </p:nvSpPr>
        <p:spPr>
          <a:xfrm>
            <a:off x="3953730" y="5007848"/>
            <a:ext cx="429044" cy="429028"/>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p:cNvSpPr/>
          <p:nvPr/>
        </p:nvSpPr>
        <p:spPr>
          <a:xfrm>
            <a:off x="6191284" y="4988637"/>
            <a:ext cx="429044" cy="429028"/>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p:cNvSpPr/>
          <p:nvPr/>
        </p:nvSpPr>
        <p:spPr>
          <a:xfrm>
            <a:off x="8428838" y="4969426"/>
            <a:ext cx="429044" cy="429028"/>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TextBox 62"/>
          <p:cNvSpPr txBox="1">
            <a:spLocks noChangeArrowheads="1"/>
          </p:cNvSpPr>
          <p:nvPr/>
        </p:nvSpPr>
        <p:spPr bwMode="auto">
          <a:xfrm>
            <a:off x="606025" y="5101152"/>
            <a:ext cx="9009924" cy="307777"/>
          </a:xfrm>
          <a:prstGeom prst="rect">
            <a:avLst/>
          </a:prstGeom>
          <a:noFill/>
          <a:ln>
            <a:noFill/>
          </a:ln>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tabLst>
                <a:tab pos="987425" algn="l"/>
                <a:tab pos="3321050" algn="l"/>
                <a:tab pos="5475288" algn="l"/>
                <a:tab pos="7800975" algn="l"/>
              </a:tabLst>
            </a:pPr>
            <a:r>
              <a:rPr lang="en-GB" sz="1400" dirty="0">
                <a:latin typeface="Arial"/>
                <a:cs typeface="Arial"/>
              </a:rPr>
              <a:t>	85 fs	87 fs	83 fs	71 fs</a:t>
            </a:r>
          </a:p>
        </p:txBody>
      </p:sp>
      <p:sp>
        <p:nvSpPr>
          <p:cNvPr id="64" name="TextBox 63"/>
          <p:cNvSpPr txBox="1"/>
          <p:nvPr/>
        </p:nvSpPr>
        <p:spPr>
          <a:xfrm>
            <a:off x="191176" y="745522"/>
            <a:ext cx="8848702" cy="369332"/>
          </a:xfrm>
          <a:prstGeom prst="rect">
            <a:avLst/>
          </a:prstGeom>
          <a:noFill/>
        </p:spPr>
        <p:txBody>
          <a:bodyPr wrap="square" rtlCol="0">
            <a:spAutoFit/>
          </a:bodyPr>
          <a:lstStyle/>
          <a:p>
            <a:pPr marL="285750" indent="-285750">
              <a:spcAft>
                <a:spcPts val="600"/>
              </a:spcAft>
              <a:buFont typeface="Wingdings" charset="2"/>
              <a:buChar char="v"/>
            </a:pPr>
            <a:r>
              <a:rPr lang="en-US" dirty="0" smtClean="0">
                <a:latin typeface="Arial"/>
                <a:cs typeface="Arial"/>
              </a:rPr>
              <a:t>Commercial 1-GHz </a:t>
            </a:r>
            <a:r>
              <a:rPr lang="en-US" dirty="0" err="1" smtClean="0">
                <a:latin typeface="Arial"/>
                <a:cs typeface="Arial"/>
              </a:rPr>
              <a:t>Ti:sapphire</a:t>
            </a:r>
            <a:r>
              <a:rPr lang="en-US" dirty="0" smtClean="0">
                <a:latin typeface="Arial"/>
                <a:cs typeface="Arial"/>
              </a:rPr>
              <a:t> pumps OPO directly at 1-GHz mode spacing</a:t>
            </a:r>
            <a:endParaRPr lang="en-US" dirty="0">
              <a:latin typeface="Arial"/>
              <a:cs typeface="Arial"/>
            </a:endParaRPr>
          </a:p>
        </p:txBody>
      </p:sp>
      <p:pic>
        <p:nvPicPr>
          <p:cNvPr id="6" name="Picture 5"/>
          <p:cNvPicPr>
            <a:picLocks noChangeAspect="1"/>
          </p:cNvPicPr>
          <p:nvPr/>
        </p:nvPicPr>
        <p:blipFill rotWithShape="1">
          <a:blip r:embed="rId7"/>
          <a:srcRect l="10428" r="10845" b="11309"/>
          <a:stretch/>
        </p:blipFill>
        <p:spPr>
          <a:xfrm>
            <a:off x="773803" y="1228577"/>
            <a:ext cx="2116663" cy="1241779"/>
          </a:xfrm>
          <a:prstGeom prst="rect">
            <a:avLst/>
          </a:prstGeom>
          <a:ln>
            <a:solidFill>
              <a:srgbClr val="000000"/>
            </a:solidFill>
          </a:ln>
        </p:spPr>
      </p:pic>
      <p:grpSp>
        <p:nvGrpSpPr>
          <p:cNvPr id="15" name="Group 14"/>
          <p:cNvGrpSpPr/>
          <p:nvPr/>
        </p:nvGrpSpPr>
        <p:grpSpPr>
          <a:xfrm>
            <a:off x="441977" y="1389491"/>
            <a:ext cx="4037910" cy="2921024"/>
            <a:chOff x="3894666" y="1304825"/>
            <a:chExt cx="4037910" cy="2921024"/>
          </a:xfrm>
        </p:grpSpPr>
        <p:cxnSp>
          <p:nvCxnSpPr>
            <p:cNvPr id="33" name="Straight Connector 32"/>
            <p:cNvCxnSpPr>
              <a:stCxn id="40" idx="2"/>
              <a:endCxn id="46" idx="2"/>
            </p:cNvCxnSpPr>
            <p:nvPr/>
          </p:nvCxnSpPr>
          <p:spPr>
            <a:xfrm flipH="1">
              <a:off x="4811532" y="2866224"/>
              <a:ext cx="1424976" cy="0"/>
            </a:xfrm>
            <a:prstGeom prst="line">
              <a:avLst/>
            </a:prstGeom>
            <a:ln w="28575" cmpd="sng">
              <a:solidFill>
                <a:srgbClr val="008000"/>
              </a:solidFill>
            </a:ln>
          </p:spPr>
          <p:style>
            <a:lnRef idx="1">
              <a:schemeClr val="accent1"/>
            </a:lnRef>
            <a:fillRef idx="0">
              <a:schemeClr val="accent1"/>
            </a:fillRef>
            <a:effectRef idx="0">
              <a:schemeClr val="accent1"/>
            </a:effectRef>
            <a:fontRef idx="minor">
              <a:schemeClr val="tx1"/>
            </a:fontRef>
          </p:style>
        </p:cxnSp>
        <p:sp>
          <p:nvSpPr>
            <p:cNvPr id="36" name="Chord 35"/>
            <p:cNvSpPr/>
            <p:nvPr/>
          </p:nvSpPr>
          <p:spPr>
            <a:xfrm flipH="1">
              <a:off x="6458231" y="2599909"/>
              <a:ext cx="233428" cy="563056"/>
            </a:xfrm>
            <a:prstGeom prst="chord">
              <a:avLst>
                <a:gd name="adj1" fmla="val 5428916"/>
                <a:gd name="adj2" fmla="val 162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grpSp>
          <p:nvGrpSpPr>
            <p:cNvPr id="4112" name="Group 42"/>
            <p:cNvGrpSpPr>
              <a:grpSpLocks/>
            </p:cNvGrpSpPr>
            <p:nvPr/>
          </p:nvGrpSpPr>
          <p:grpSpPr bwMode="auto">
            <a:xfrm rot="4965461">
              <a:off x="5723251" y="2625850"/>
              <a:ext cx="754063" cy="515937"/>
              <a:chOff x="3464864" y="4005063"/>
              <a:chExt cx="1083864" cy="648073"/>
            </a:xfrm>
          </p:grpSpPr>
          <p:sp>
            <p:nvSpPr>
              <p:cNvPr id="39" name="Block Arc 38"/>
              <p:cNvSpPr/>
              <p:nvPr/>
            </p:nvSpPr>
            <p:spPr>
              <a:xfrm>
                <a:off x="3464864" y="4005063"/>
                <a:ext cx="1083864" cy="648073"/>
              </a:xfrm>
              <a:prstGeom prst="blockArc">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Arial"/>
                  <a:cs typeface="Arial"/>
                </a:endParaRPr>
              </a:p>
            </p:txBody>
          </p:sp>
          <p:sp>
            <p:nvSpPr>
              <p:cNvPr id="40" name="Rectangle 39"/>
              <p:cNvSpPr/>
              <p:nvPr/>
            </p:nvSpPr>
            <p:spPr>
              <a:xfrm>
                <a:off x="3464460" y="4001027"/>
                <a:ext cx="1083864" cy="155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41" name="Rectangle 40"/>
              <p:cNvSpPr/>
              <p:nvPr/>
            </p:nvSpPr>
            <p:spPr>
              <a:xfrm flipH="1">
                <a:off x="3462989" y="4001027"/>
                <a:ext cx="98119" cy="311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42" name="Rectangle 41"/>
              <p:cNvSpPr/>
              <p:nvPr/>
            </p:nvSpPr>
            <p:spPr>
              <a:xfrm flipH="1">
                <a:off x="4447349" y="4001799"/>
                <a:ext cx="98119" cy="311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grpSp>
        <p:grpSp>
          <p:nvGrpSpPr>
            <p:cNvPr id="4113" name="Group 43"/>
            <p:cNvGrpSpPr>
              <a:grpSpLocks/>
            </p:cNvGrpSpPr>
            <p:nvPr/>
          </p:nvGrpSpPr>
          <p:grpSpPr bwMode="auto">
            <a:xfrm rot="16634539" flipH="1">
              <a:off x="4570726" y="2625850"/>
              <a:ext cx="754063" cy="515937"/>
              <a:chOff x="3464864" y="4005063"/>
              <a:chExt cx="1083864" cy="648073"/>
            </a:xfrm>
          </p:grpSpPr>
          <p:sp>
            <p:nvSpPr>
              <p:cNvPr id="45" name="Block Arc 44"/>
              <p:cNvSpPr/>
              <p:nvPr/>
            </p:nvSpPr>
            <p:spPr>
              <a:xfrm>
                <a:off x="3464864" y="4005063"/>
                <a:ext cx="1083864" cy="648073"/>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Arial"/>
                  <a:cs typeface="Arial"/>
                </a:endParaRPr>
              </a:p>
            </p:txBody>
          </p:sp>
          <p:sp>
            <p:nvSpPr>
              <p:cNvPr id="46" name="Rectangle 45"/>
              <p:cNvSpPr/>
              <p:nvPr/>
            </p:nvSpPr>
            <p:spPr>
              <a:xfrm>
                <a:off x="3464460" y="4001027"/>
                <a:ext cx="1083864" cy="1555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47" name="Rectangle 46"/>
              <p:cNvSpPr/>
              <p:nvPr/>
            </p:nvSpPr>
            <p:spPr>
              <a:xfrm flipH="1">
                <a:off x="3462989" y="4001026"/>
                <a:ext cx="98119" cy="31107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48" name="Rectangle 47"/>
              <p:cNvSpPr/>
              <p:nvPr/>
            </p:nvSpPr>
            <p:spPr>
              <a:xfrm flipH="1">
                <a:off x="4447349" y="4001798"/>
                <a:ext cx="98119" cy="31107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grpSp>
        <p:sp>
          <p:nvSpPr>
            <p:cNvPr id="49" name="Rectangle 48"/>
            <p:cNvSpPr/>
            <p:nvPr/>
          </p:nvSpPr>
          <p:spPr>
            <a:xfrm>
              <a:off x="5508939" y="2711458"/>
              <a:ext cx="65461" cy="295735"/>
            </a:xfrm>
            <a:prstGeom prst="rect">
              <a:avLst/>
            </a:prstGeom>
            <a:solidFill>
              <a:srgbClr val="CCFFCC"/>
            </a:solidFill>
            <a:ln w="31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50" name="Rectangle 49"/>
            <p:cNvSpPr/>
            <p:nvPr/>
          </p:nvSpPr>
          <p:spPr>
            <a:xfrm rot="910859">
              <a:off x="6681458" y="3238925"/>
              <a:ext cx="185737" cy="57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51" name="Rectangle 50"/>
            <p:cNvSpPr/>
            <p:nvPr/>
          </p:nvSpPr>
          <p:spPr>
            <a:xfrm rot="20689141" flipH="1">
              <a:off x="4213539" y="3170362"/>
              <a:ext cx="185737" cy="57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cxnSp>
          <p:nvCxnSpPr>
            <p:cNvPr id="54" name="Straight Connector 53"/>
            <p:cNvCxnSpPr>
              <a:stCxn id="46" idx="2"/>
              <a:endCxn id="66" idx="1"/>
            </p:cNvCxnSpPr>
            <p:nvPr/>
          </p:nvCxnSpPr>
          <p:spPr>
            <a:xfrm>
              <a:off x="4811532" y="2866224"/>
              <a:ext cx="2340612" cy="751163"/>
            </a:xfrm>
            <a:prstGeom prst="line">
              <a:avLst/>
            </a:prstGeom>
            <a:ln w="28575" cmpd="sng">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51" idx="1"/>
            </p:cNvCxnSpPr>
            <p:nvPr/>
          </p:nvCxnSpPr>
          <p:spPr>
            <a:xfrm flipH="1" flipV="1">
              <a:off x="4396101" y="3433887"/>
              <a:ext cx="2297113" cy="52388"/>
            </a:xfrm>
            <a:prstGeom prst="line">
              <a:avLst/>
            </a:prstGeom>
            <a:ln w="28575" cmpd="sng">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1" idx="1"/>
              <a:endCxn id="40" idx="2"/>
            </p:cNvCxnSpPr>
            <p:nvPr/>
          </p:nvCxnSpPr>
          <p:spPr>
            <a:xfrm flipV="1">
              <a:off x="4396101" y="2867150"/>
              <a:ext cx="1836738" cy="566737"/>
            </a:xfrm>
            <a:prstGeom prst="line">
              <a:avLst/>
            </a:prstGeom>
            <a:ln w="28575" cmpd="sng">
              <a:solidFill>
                <a:srgbClr val="008000"/>
              </a:solidFill>
            </a:ln>
          </p:spPr>
          <p:style>
            <a:lnRef idx="1">
              <a:schemeClr val="accent1"/>
            </a:lnRef>
            <a:fillRef idx="0">
              <a:schemeClr val="accent1"/>
            </a:fillRef>
            <a:effectRef idx="0">
              <a:schemeClr val="accent1"/>
            </a:effectRef>
            <a:fontRef idx="minor">
              <a:schemeClr val="tx1"/>
            </a:fontRef>
          </p:style>
        </p:cxnSp>
        <p:sp>
          <p:nvSpPr>
            <p:cNvPr id="4121" name="TextBox 60"/>
            <p:cNvSpPr txBox="1">
              <a:spLocks noChangeArrowheads="1"/>
            </p:cNvSpPr>
            <p:nvPr/>
          </p:nvSpPr>
          <p:spPr bwMode="auto">
            <a:xfrm>
              <a:off x="3894666" y="3702629"/>
              <a:ext cx="860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GB" sz="1400" dirty="0" smtClean="0">
                  <a:latin typeface="Arial"/>
                  <a:cs typeface="Arial"/>
                </a:rPr>
                <a:t>Mirror </a:t>
              </a:r>
              <a:r>
                <a:rPr lang="en-GB" sz="1400" dirty="0">
                  <a:latin typeface="Arial"/>
                  <a:cs typeface="Arial"/>
                </a:rPr>
                <a:t>on PZT</a:t>
              </a:r>
            </a:p>
          </p:txBody>
        </p:sp>
        <p:sp>
          <p:nvSpPr>
            <p:cNvPr id="62" name="Rectangle 61"/>
            <p:cNvSpPr/>
            <p:nvPr/>
          </p:nvSpPr>
          <p:spPr>
            <a:xfrm rot="1403144" flipV="1">
              <a:off x="5312089" y="3216400"/>
              <a:ext cx="55562" cy="477837"/>
            </a:xfrm>
            <a:prstGeom prst="rect">
              <a:avLst/>
            </a:prstGeom>
            <a:ln w="31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4123" name="TextBox 62"/>
            <p:cNvSpPr txBox="1">
              <a:spLocks noChangeArrowheads="1"/>
            </p:cNvSpPr>
            <p:nvPr/>
          </p:nvSpPr>
          <p:spPr bwMode="auto">
            <a:xfrm>
              <a:off x="5054734" y="3845050"/>
              <a:ext cx="18689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GB" sz="1400" dirty="0" smtClean="0">
                  <a:latin typeface="Arial"/>
                  <a:cs typeface="Arial"/>
                </a:rPr>
                <a:t>silica plate </a:t>
              </a:r>
              <a:r>
                <a:rPr lang="en-GB" sz="1400" dirty="0">
                  <a:latin typeface="Arial"/>
                  <a:cs typeface="Arial"/>
                </a:rPr>
                <a:t>as </a:t>
              </a:r>
              <a:r>
                <a:rPr lang="en-GB" sz="1400" dirty="0" smtClean="0">
                  <a:latin typeface="Arial"/>
                  <a:cs typeface="Arial"/>
                </a:rPr>
                <a:t>OC</a:t>
              </a:r>
              <a:endParaRPr lang="en-GB" sz="1400" dirty="0">
                <a:latin typeface="Arial"/>
                <a:cs typeface="Arial"/>
              </a:endParaRPr>
            </a:p>
          </p:txBody>
        </p:sp>
        <p:cxnSp>
          <p:nvCxnSpPr>
            <p:cNvPr id="69" name="Straight Connector 68"/>
            <p:cNvCxnSpPr/>
            <p:nvPr/>
          </p:nvCxnSpPr>
          <p:spPr>
            <a:xfrm flipH="1">
              <a:off x="7150414" y="1325687"/>
              <a:ext cx="1587" cy="2278063"/>
            </a:xfrm>
            <a:prstGeom prst="line">
              <a:avLst/>
            </a:prstGeom>
            <a:ln w="28575" cmpd="sng">
              <a:solidFill>
                <a:srgbClr val="008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2" idx="3"/>
            </p:cNvCxnSpPr>
            <p:nvPr/>
          </p:nvCxnSpPr>
          <p:spPr>
            <a:xfrm>
              <a:off x="5366064" y="3467225"/>
              <a:ext cx="696912" cy="377825"/>
            </a:xfrm>
            <a:prstGeom prst="straightConnector1">
              <a:avLst/>
            </a:prstGeom>
            <a:ln w="38100" cmpd="sng">
              <a:solidFill>
                <a:srgbClr val="008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32" name="TextBox 77"/>
            <p:cNvSpPr txBox="1">
              <a:spLocks noChangeArrowheads="1"/>
            </p:cNvSpPr>
            <p:nvPr/>
          </p:nvSpPr>
          <p:spPr bwMode="auto">
            <a:xfrm>
              <a:off x="7111500" y="2475038"/>
              <a:ext cx="7625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GB" sz="1400" dirty="0" smtClean="0">
                  <a:solidFill>
                    <a:srgbClr val="0000FF"/>
                  </a:solidFill>
                  <a:latin typeface="Arial"/>
                  <a:cs typeface="Arial"/>
                </a:rPr>
                <a:t>1 GHz</a:t>
              </a:r>
            </a:p>
            <a:p>
              <a:pPr algn="ctr" eaLnBrk="1" hangingPunct="1"/>
              <a:endParaRPr lang="en-GB" sz="1400" dirty="0">
                <a:solidFill>
                  <a:srgbClr val="0000FF"/>
                </a:solidFill>
                <a:latin typeface="Arial"/>
                <a:cs typeface="Arial"/>
              </a:endParaRPr>
            </a:p>
            <a:p>
              <a:pPr algn="ctr" eaLnBrk="1" hangingPunct="1"/>
              <a:r>
                <a:rPr lang="en-GB" sz="1400" dirty="0" smtClean="0">
                  <a:solidFill>
                    <a:srgbClr val="0000FF"/>
                  </a:solidFill>
                  <a:latin typeface="Arial"/>
                  <a:cs typeface="Arial"/>
                </a:rPr>
                <a:t>1.3 W</a:t>
              </a:r>
              <a:endParaRPr lang="en-GB" sz="1400" dirty="0">
                <a:solidFill>
                  <a:srgbClr val="0000FF"/>
                </a:solidFill>
                <a:latin typeface="Arial"/>
                <a:cs typeface="Arial"/>
              </a:endParaRPr>
            </a:p>
            <a:p>
              <a:pPr algn="ctr" eaLnBrk="1" hangingPunct="1"/>
              <a:r>
                <a:rPr lang="en-GB" sz="1400" dirty="0" smtClean="0">
                  <a:solidFill>
                    <a:srgbClr val="0000FF"/>
                  </a:solidFill>
                  <a:latin typeface="Arial"/>
                  <a:cs typeface="Arial"/>
                </a:rPr>
                <a:t>30 fs</a:t>
              </a:r>
              <a:endParaRPr lang="en-GB" sz="1400" dirty="0">
                <a:solidFill>
                  <a:srgbClr val="0000FF"/>
                </a:solidFill>
                <a:latin typeface="Arial"/>
                <a:cs typeface="Arial"/>
              </a:endParaRPr>
            </a:p>
          </p:txBody>
        </p:sp>
        <p:cxnSp>
          <p:nvCxnSpPr>
            <p:cNvPr id="55" name="Straight Connector 54"/>
            <p:cNvCxnSpPr/>
            <p:nvPr/>
          </p:nvCxnSpPr>
          <p:spPr>
            <a:xfrm flipH="1">
              <a:off x="6244567" y="2856520"/>
              <a:ext cx="1488322" cy="0"/>
            </a:xfrm>
            <a:prstGeom prst="line">
              <a:avLst/>
            </a:prstGeom>
            <a:ln w="38100"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860307" y="3524874"/>
              <a:ext cx="291837" cy="97200"/>
            </a:xfrm>
            <a:prstGeom prst="line">
              <a:avLst/>
            </a:prstGeom>
            <a:ln w="28575" cmpd="sng">
              <a:solidFill>
                <a:srgbClr val="DD00D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150002" y="1450117"/>
              <a:ext cx="0" cy="2215030"/>
            </a:xfrm>
            <a:prstGeom prst="line">
              <a:avLst/>
            </a:prstGeom>
            <a:ln w="28575" cmpd="sng">
              <a:solidFill>
                <a:srgbClr val="DD00DE"/>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rot="2700000">
              <a:off x="7141683" y="3355306"/>
              <a:ext cx="71437" cy="57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63" name="TextBox 76"/>
            <p:cNvSpPr txBox="1">
              <a:spLocks noChangeArrowheads="1"/>
            </p:cNvSpPr>
            <p:nvPr/>
          </p:nvSpPr>
          <p:spPr bwMode="auto">
            <a:xfrm rot="16200000">
              <a:off x="6308152" y="2041806"/>
              <a:ext cx="1404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GB" sz="1400" dirty="0">
                  <a:solidFill>
                    <a:srgbClr val="DD00DE"/>
                  </a:solidFill>
                  <a:latin typeface="Arial"/>
                  <a:cs typeface="Arial"/>
                </a:rPr>
                <a:t>p, </a:t>
              </a:r>
              <a:r>
                <a:rPr lang="en-GB" sz="1400" dirty="0" err="1">
                  <a:solidFill>
                    <a:srgbClr val="DD00DE"/>
                  </a:solidFill>
                  <a:latin typeface="Arial"/>
                  <a:cs typeface="Arial"/>
                </a:rPr>
                <a:t>i</a:t>
              </a:r>
              <a:r>
                <a:rPr lang="en-GB" sz="1400" dirty="0">
                  <a:solidFill>
                    <a:srgbClr val="DD00DE"/>
                  </a:solidFill>
                  <a:latin typeface="Arial"/>
                  <a:cs typeface="Arial"/>
                </a:rPr>
                <a:t> + SFM</a:t>
              </a:r>
            </a:p>
          </p:txBody>
        </p:sp>
        <p:sp>
          <p:nvSpPr>
            <p:cNvPr id="58" name="Rounded Rectangle 57"/>
            <p:cNvSpPr/>
            <p:nvPr/>
          </p:nvSpPr>
          <p:spPr>
            <a:xfrm>
              <a:off x="6516729" y="1304825"/>
              <a:ext cx="1227066" cy="628291"/>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Arial"/>
                <a:cs typeface="Arial"/>
              </a:endParaRPr>
            </a:p>
          </p:txBody>
        </p:sp>
        <p:sp>
          <p:nvSpPr>
            <p:cNvPr id="4128" name="TextBox 70"/>
            <p:cNvSpPr txBox="1">
              <a:spLocks noChangeArrowheads="1"/>
            </p:cNvSpPr>
            <p:nvPr/>
          </p:nvSpPr>
          <p:spPr bwMode="auto">
            <a:xfrm>
              <a:off x="6312963" y="1359636"/>
              <a:ext cx="1619613" cy="523220"/>
            </a:xfrm>
            <a:prstGeom prst="rect">
              <a:avLst/>
            </a:prstGeom>
            <a:noFill/>
            <a:ln>
              <a:noFill/>
            </a:ln>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GB" sz="1400" dirty="0">
                  <a:latin typeface="Arial"/>
                  <a:cs typeface="Arial"/>
                </a:rPr>
                <a:t>CEO interferometer</a:t>
              </a:r>
            </a:p>
          </p:txBody>
        </p:sp>
      </p:grpSp>
      <p:grpSp>
        <p:nvGrpSpPr>
          <p:cNvPr id="75" name="Group 74"/>
          <p:cNvGrpSpPr/>
          <p:nvPr/>
        </p:nvGrpSpPr>
        <p:grpSpPr>
          <a:xfrm>
            <a:off x="4752074" y="1106018"/>
            <a:ext cx="4112047" cy="3167860"/>
            <a:chOff x="1865313" y="1801914"/>
            <a:chExt cx="5397500" cy="4016274"/>
          </a:xfrm>
        </p:grpSpPr>
        <p:pic>
          <p:nvPicPr>
            <p:cNvPr id="78" name="Picture 2" descr="C:\Users\Richard\Desktop\Metrocomb\1GHz OPO\Metrocomb_1GHz_OPO_beat_note.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5313" y="1844675"/>
              <a:ext cx="53975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p:cNvSpPr/>
            <p:nvPr/>
          </p:nvSpPr>
          <p:spPr>
            <a:xfrm>
              <a:off x="3586808" y="1801914"/>
              <a:ext cx="2316837" cy="248836"/>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1160943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187"/>
          <p:cNvSpPr/>
          <p:nvPr/>
        </p:nvSpPr>
        <p:spPr>
          <a:xfrm>
            <a:off x="132555" y="838200"/>
            <a:ext cx="8923394" cy="1815882"/>
          </a:xfrm>
          <a:prstGeom prst="rect">
            <a:avLst/>
          </a:prstGeom>
        </p:spPr>
        <p:txBody>
          <a:bodyPr wrap="square">
            <a:spAutoFit/>
          </a:bodyPr>
          <a:lstStyle/>
          <a:p>
            <a:pPr marL="285750" indent="-285750">
              <a:spcBef>
                <a:spcPct val="50000"/>
              </a:spcBef>
              <a:buFont typeface="Wingdings" charset="2"/>
              <a:buChar char="v"/>
            </a:pPr>
            <a:r>
              <a:rPr lang="en-US" sz="1600" kern="0" dirty="0" smtClean="0">
                <a:latin typeface="Arial"/>
                <a:cs typeface="Arial"/>
              </a:rPr>
              <a:t>Fully </a:t>
            </a:r>
            <a:r>
              <a:rPr lang="en-US" sz="1600" kern="0" dirty="0" smtClean="0">
                <a:latin typeface="Arial"/>
                <a:cs typeface="Arial"/>
              </a:rPr>
              <a:t>stabilized 135-fs OPO frequency comb running at 280 MHz mode spacing</a:t>
            </a:r>
          </a:p>
          <a:p>
            <a:pPr marL="285750" indent="-285750">
              <a:spcBef>
                <a:spcPct val="50000"/>
              </a:spcBef>
              <a:buFont typeface="Wingdings" charset="2"/>
              <a:buChar char="v"/>
            </a:pPr>
            <a:r>
              <a:rPr lang="en-US" sz="1600" kern="0" dirty="0" smtClean="0">
                <a:latin typeface="Arial"/>
                <a:cs typeface="Arial"/>
              </a:rPr>
              <a:t>8 x f</a:t>
            </a:r>
            <a:r>
              <a:rPr lang="en-US" sz="1600" kern="0" baseline="-25000" dirty="0" smtClean="0">
                <a:latin typeface="Arial"/>
                <a:cs typeface="Arial"/>
              </a:rPr>
              <a:t>REP</a:t>
            </a:r>
            <a:r>
              <a:rPr lang="en-US" sz="1600" kern="0" dirty="0" smtClean="0">
                <a:latin typeface="Arial"/>
                <a:cs typeface="Arial"/>
              </a:rPr>
              <a:t> referenced </a:t>
            </a:r>
            <a:r>
              <a:rPr lang="en-US" sz="1600" kern="0" dirty="0" smtClean="0">
                <a:latin typeface="Arial"/>
                <a:cs typeface="Arial"/>
              </a:rPr>
              <a:t>to 2.24-GHz </a:t>
            </a:r>
            <a:r>
              <a:rPr lang="en-US" sz="1600" kern="0" dirty="0" err="1">
                <a:latin typeface="Arial"/>
                <a:cs typeface="Arial"/>
              </a:rPr>
              <a:t>Rb-stabilised</a:t>
            </a:r>
            <a:r>
              <a:rPr lang="en-US" sz="1600" kern="0" dirty="0">
                <a:latin typeface="Arial"/>
                <a:cs typeface="Arial"/>
              </a:rPr>
              <a:t> microwave </a:t>
            </a:r>
            <a:r>
              <a:rPr lang="en-US" sz="1600" kern="0" dirty="0" err="1" smtClean="0">
                <a:latin typeface="Arial"/>
                <a:cs typeface="Arial"/>
              </a:rPr>
              <a:t>synthesiser</a:t>
            </a:r>
            <a:endParaRPr lang="en-US" sz="1600" kern="0" dirty="0" smtClean="0">
              <a:latin typeface="Arial"/>
              <a:cs typeface="Arial"/>
            </a:endParaRPr>
          </a:p>
          <a:p>
            <a:pPr marL="285750" indent="-285750">
              <a:spcBef>
                <a:spcPct val="50000"/>
              </a:spcBef>
              <a:buFont typeface="Wingdings" charset="2"/>
              <a:buChar char="v"/>
            </a:pPr>
            <a:r>
              <a:rPr lang="en-US" sz="1600" kern="0" dirty="0" smtClean="0">
                <a:latin typeface="Arial"/>
                <a:cs typeface="Arial"/>
              </a:rPr>
              <a:t>Comb offset frequency referenced </a:t>
            </a:r>
            <a:r>
              <a:rPr lang="en-US" sz="1600" kern="0" dirty="0">
                <a:latin typeface="Arial"/>
                <a:cs typeface="Arial"/>
              </a:rPr>
              <a:t>to a </a:t>
            </a:r>
            <a:r>
              <a:rPr lang="en-US" sz="1600" kern="0" dirty="0" smtClean="0">
                <a:latin typeface="Arial"/>
                <a:cs typeface="Arial"/>
              </a:rPr>
              <a:t>10-MHz </a:t>
            </a:r>
            <a:r>
              <a:rPr lang="en-US" sz="1600" kern="0" dirty="0">
                <a:latin typeface="Arial"/>
                <a:cs typeface="Arial"/>
              </a:rPr>
              <a:t>output </a:t>
            </a:r>
            <a:r>
              <a:rPr lang="en-US" sz="1600" kern="0" dirty="0" smtClean="0">
                <a:latin typeface="Arial"/>
                <a:cs typeface="Arial"/>
              </a:rPr>
              <a:t>from </a:t>
            </a:r>
            <a:r>
              <a:rPr lang="en-US" sz="1600" kern="0" dirty="0">
                <a:latin typeface="Arial"/>
                <a:cs typeface="Arial"/>
              </a:rPr>
              <a:t>the same source.</a:t>
            </a:r>
            <a:endParaRPr lang="en-US" sz="1600" kern="0" dirty="0" smtClean="0">
              <a:latin typeface="Arial"/>
              <a:cs typeface="Arial"/>
            </a:endParaRPr>
          </a:p>
          <a:p>
            <a:pPr marL="285750" indent="-285750">
              <a:spcBef>
                <a:spcPct val="50000"/>
              </a:spcBef>
              <a:buFont typeface="Wingdings" charset="2"/>
              <a:buChar char="v"/>
            </a:pPr>
            <a:r>
              <a:rPr lang="en-US" sz="1600" kern="0" dirty="0" smtClean="0">
                <a:latin typeface="Arial"/>
                <a:cs typeface="Arial"/>
              </a:rPr>
              <a:t>5x mode filtering (proof-of-principle) in a </a:t>
            </a:r>
            <a:r>
              <a:rPr lang="en-US" sz="1600" kern="0" dirty="0" err="1" smtClean="0">
                <a:latin typeface="Arial"/>
                <a:cs typeface="Arial"/>
              </a:rPr>
              <a:t>plano</a:t>
            </a:r>
            <a:r>
              <a:rPr lang="en-US" sz="1600" kern="0" dirty="0" smtClean="0">
                <a:latin typeface="Arial"/>
                <a:cs typeface="Arial"/>
              </a:rPr>
              <a:t>-concave </a:t>
            </a:r>
            <a:r>
              <a:rPr lang="en-US" sz="1600" kern="0" dirty="0" err="1" smtClean="0">
                <a:latin typeface="Arial"/>
                <a:cs typeface="Arial"/>
              </a:rPr>
              <a:t>Fabry-Pérot</a:t>
            </a:r>
            <a:r>
              <a:rPr lang="en-US" sz="1600" kern="0" dirty="0" smtClean="0">
                <a:latin typeface="Arial"/>
                <a:cs typeface="Arial"/>
              </a:rPr>
              <a:t> cavity (FSR 1.4 GHz) </a:t>
            </a:r>
          </a:p>
          <a:p>
            <a:pPr marL="285750" indent="-285750">
              <a:spcBef>
                <a:spcPct val="50000"/>
              </a:spcBef>
              <a:buFont typeface="Wingdings" charset="2"/>
              <a:buChar char="v"/>
            </a:pPr>
            <a:endParaRPr lang="en-GB" sz="1600" kern="0" dirty="0" smtClean="0">
              <a:latin typeface="Arial"/>
              <a:cs typeface="Arial"/>
            </a:endParaRPr>
          </a:p>
        </p:txBody>
      </p:sp>
      <p:grpSp>
        <p:nvGrpSpPr>
          <p:cNvPr id="2" name="Group 1"/>
          <p:cNvGrpSpPr/>
          <p:nvPr/>
        </p:nvGrpSpPr>
        <p:grpSpPr>
          <a:xfrm>
            <a:off x="131179" y="2481795"/>
            <a:ext cx="5846009" cy="3688959"/>
            <a:chOff x="440339" y="783168"/>
            <a:chExt cx="7529756" cy="4751440"/>
          </a:xfrm>
        </p:grpSpPr>
        <p:pic>
          <p:nvPicPr>
            <p:cNvPr id="17" name="Picture 16"/>
            <p:cNvPicPr>
              <a:picLocks noChangeAspect="1"/>
            </p:cNvPicPr>
            <p:nvPr/>
          </p:nvPicPr>
          <p:blipFill>
            <a:blip r:embed="rId2"/>
            <a:stretch>
              <a:fillRect/>
            </a:stretch>
          </p:blipFill>
          <p:spPr>
            <a:xfrm>
              <a:off x="440339" y="1518738"/>
              <a:ext cx="7529756" cy="4015870"/>
            </a:xfrm>
            <a:prstGeom prst="rect">
              <a:avLst/>
            </a:prstGeom>
          </p:spPr>
        </p:pic>
        <p:cxnSp>
          <p:nvCxnSpPr>
            <p:cNvPr id="19" name="Straight Connector 18"/>
            <p:cNvCxnSpPr/>
            <p:nvPr/>
          </p:nvCxnSpPr>
          <p:spPr>
            <a:xfrm rot="5400000">
              <a:off x="164123" y="3122418"/>
              <a:ext cx="2040832" cy="1588"/>
            </a:xfrm>
            <a:prstGeom prst="line">
              <a:avLst/>
            </a:prstGeom>
            <a:ln>
              <a:solidFill>
                <a:srgbClr val="760A06"/>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40339" y="1918641"/>
              <a:ext cx="214941" cy="228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21" name="Rounded Rectangle 20"/>
            <p:cNvSpPr/>
            <p:nvPr/>
          </p:nvSpPr>
          <p:spPr>
            <a:xfrm>
              <a:off x="582350" y="783168"/>
              <a:ext cx="2325214" cy="1562320"/>
            </a:xfrm>
            <a:prstGeom prst="roundRect">
              <a:avLst/>
            </a:prstGeom>
            <a:solidFill>
              <a:srgbClr val="F0F3F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23" name="TextBox 22"/>
            <p:cNvSpPr txBox="1"/>
            <p:nvPr/>
          </p:nvSpPr>
          <p:spPr>
            <a:xfrm>
              <a:off x="523344" y="832560"/>
              <a:ext cx="2461335" cy="1783896"/>
            </a:xfrm>
            <a:prstGeom prst="rect">
              <a:avLst/>
            </a:prstGeom>
            <a:noFill/>
          </p:spPr>
          <p:txBody>
            <a:bodyPr wrap="none" rtlCol="0">
              <a:spAutoFit/>
            </a:bodyPr>
            <a:lstStyle/>
            <a:p>
              <a:pPr algn="ctr"/>
              <a:r>
                <a:rPr lang="en-US" sz="1400" dirty="0">
                  <a:latin typeface="Arial"/>
                  <a:cs typeface="Arial"/>
                </a:rPr>
                <a:t>OPO frequency comb</a:t>
              </a:r>
            </a:p>
            <a:p>
              <a:pPr algn="ctr"/>
              <a:r>
                <a:rPr lang="en-US" sz="1400" dirty="0">
                  <a:latin typeface="Symbol" charset="2"/>
                  <a:cs typeface="Symbol" charset="2"/>
                </a:rPr>
                <a:t>l</a:t>
              </a:r>
              <a:r>
                <a:rPr lang="en-US" sz="1400" dirty="0">
                  <a:latin typeface="Arial"/>
                  <a:cs typeface="Arial"/>
                </a:rPr>
                <a:t> = 1500 nm</a:t>
              </a:r>
            </a:p>
            <a:p>
              <a:pPr algn="ctr"/>
              <a:r>
                <a:rPr lang="en-US" sz="1400" dirty="0" err="1">
                  <a:latin typeface="Symbol" charset="2"/>
                  <a:cs typeface="Symbol" charset="2"/>
                </a:rPr>
                <a:t>D</a:t>
              </a:r>
              <a:r>
                <a:rPr lang="en-US" sz="1400" dirty="0" err="1">
                  <a:latin typeface="Arial"/>
                  <a:cs typeface="Arial"/>
                </a:rPr>
                <a:t>t</a:t>
              </a:r>
              <a:r>
                <a:rPr lang="en-US" sz="1400" baseline="-25000" dirty="0" err="1">
                  <a:latin typeface="Arial"/>
                  <a:cs typeface="Arial"/>
                </a:rPr>
                <a:t>p</a:t>
              </a:r>
              <a:r>
                <a:rPr lang="en-US" sz="1400" baseline="-25000" dirty="0">
                  <a:latin typeface="Arial"/>
                  <a:cs typeface="Arial"/>
                </a:rPr>
                <a:t> = </a:t>
              </a:r>
              <a:r>
                <a:rPr lang="en-US" sz="1400" dirty="0">
                  <a:latin typeface="Arial"/>
                  <a:cs typeface="Arial"/>
                </a:rPr>
                <a:t>135 </a:t>
              </a:r>
              <a:r>
                <a:rPr lang="en-US" sz="1400" dirty="0" err="1">
                  <a:latin typeface="Arial"/>
                  <a:cs typeface="Arial"/>
                </a:rPr>
                <a:t>fs</a:t>
              </a:r>
              <a:endParaRPr lang="en-US" sz="1400" dirty="0">
                <a:latin typeface="Arial"/>
                <a:cs typeface="Arial"/>
              </a:endParaRPr>
            </a:p>
            <a:p>
              <a:pPr algn="ctr"/>
              <a:r>
                <a:rPr lang="en-US" sz="1400" dirty="0">
                  <a:latin typeface="Arial"/>
                  <a:cs typeface="Arial"/>
                </a:rPr>
                <a:t>f</a:t>
              </a:r>
              <a:r>
                <a:rPr lang="en-US" sz="1400" baseline="-25000" dirty="0">
                  <a:latin typeface="Arial"/>
                  <a:cs typeface="Arial"/>
                </a:rPr>
                <a:t>REP</a:t>
              </a:r>
              <a:r>
                <a:rPr lang="en-US" sz="1400" dirty="0">
                  <a:latin typeface="Arial"/>
                  <a:cs typeface="Arial"/>
                </a:rPr>
                <a:t> = 280 MHz</a:t>
              </a:r>
            </a:p>
            <a:p>
              <a:pPr algn="ctr"/>
              <a:r>
                <a:rPr lang="en-US" sz="1400" dirty="0">
                  <a:latin typeface="Arial"/>
                  <a:cs typeface="Arial"/>
                </a:rPr>
                <a:t>f</a:t>
              </a:r>
              <a:r>
                <a:rPr lang="en-US" sz="1400" baseline="-25000" dirty="0">
                  <a:latin typeface="Arial"/>
                  <a:cs typeface="Arial"/>
                </a:rPr>
                <a:t>CEO</a:t>
              </a:r>
              <a:r>
                <a:rPr lang="en-US" sz="1400" dirty="0">
                  <a:latin typeface="Arial"/>
                  <a:cs typeface="Arial"/>
                </a:rPr>
                <a:t> = 10 MHz</a:t>
              </a:r>
            </a:p>
            <a:p>
              <a:pPr algn="ctr"/>
              <a:endParaRPr lang="en-US" sz="1400" dirty="0">
                <a:latin typeface="Arial"/>
                <a:cs typeface="Arial"/>
              </a:endParaRPr>
            </a:p>
          </p:txBody>
        </p:sp>
        <p:sp>
          <p:nvSpPr>
            <p:cNvPr id="24" name="Rectangle 23"/>
            <p:cNvSpPr/>
            <p:nvPr/>
          </p:nvSpPr>
          <p:spPr>
            <a:xfrm>
              <a:off x="6715803" y="3453554"/>
              <a:ext cx="1254292" cy="11151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25" name="TextBox 24"/>
            <p:cNvSpPr txBox="1"/>
            <p:nvPr/>
          </p:nvSpPr>
          <p:spPr>
            <a:xfrm>
              <a:off x="4488288" y="4507193"/>
              <a:ext cx="2410072" cy="951411"/>
            </a:xfrm>
            <a:prstGeom prst="rect">
              <a:avLst/>
            </a:prstGeom>
            <a:solidFill>
              <a:srgbClr val="FFFFFF"/>
            </a:solidFill>
          </p:spPr>
          <p:txBody>
            <a:bodyPr wrap="none" rtlCol="0">
              <a:spAutoFit/>
            </a:bodyPr>
            <a:lstStyle/>
            <a:p>
              <a:pPr algn="ctr"/>
              <a:r>
                <a:rPr lang="en-US" sz="1400" dirty="0">
                  <a:solidFill>
                    <a:srgbClr val="840002"/>
                  </a:solidFill>
                  <a:latin typeface="Arial"/>
                  <a:cs typeface="Arial"/>
                </a:rPr>
                <a:t>Filtered signal pulses</a:t>
              </a:r>
            </a:p>
            <a:p>
              <a:pPr algn="ctr"/>
              <a:r>
                <a:rPr lang="en-US" sz="1400" dirty="0">
                  <a:solidFill>
                    <a:srgbClr val="840002"/>
                  </a:solidFill>
                  <a:latin typeface="Symbol" charset="2"/>
                  <a:cs typeface="Symbol" charset="2"/>
                </a:rPr>
                <a:t>l</a:t>
              </a:r>
              <a:r>
                <a:rPr lang="en-US" sz="1400" dirty="0">
                  <a:solidFill>
                    <a:srgbClr val="840002"/>
                  </a:solidFill>
                  <a:latin typeface="Arial"/>
                  <a:cs typeface="Arial"/>
                </a:rPr>
                <a:t> = 1500 nm</a:t>
              </a:r>
            </a:p>
            <a:p>
              <a:pPr algn="ctr"/>
              <a:r>
                <a:rPr lang="en-US" sz="1400" dirty="0">
                  <a:solidFill>
                    <a:srgbClr val="840002"/>
                  </a:solidFill>
                  <a:latin typeface="Arial"/>
                  <a:cs typeface="Arial"/>
                </a:rPr>
                <a:t>f</a:t>
              </a:r>
              <a:r>
                <a:rPr lang="en-US" sz="1400" baseline="-25000" dirty="0">
                  <a:solidFill>
                    <a:srgbClr val="840002"/>
                  </a:solidFill>
                  <a:latin typeface="Arial"/>
                  <a:cs typeface="Arial"/>
                </a:rPr>
                <a:t>REP</a:t>
              </a:r>
              <a:r>
                <a:rPr lang="en-US" sz="1400" dirty="0">
                  <a:solidFill>
                    <a:srgbClr val="840002"/>
                  </a:solidFill>
                  <a:latin typeface="Arial"/>
                  <a:cs typeface="Arial"/>
                </a:rPr>
                <a:t> = 1.4 GHz</a:t>
              </a:r>
            </a:p>
          </p:txBody>
        </p:sp>
        <p:sp>
          <p:nvSpPr>
            <p:cNvPr id="26" name="TextBox 25"/>
            <p:cNvSpPr txBox="1"/>
            <p:nvPr/>
          </p:nvSpPr>
          <p:spPr>
            <a:xfrm>
              <a:off x="1634561" y="4997173"/>
              <a:ext cx="2632897" cy="396422"/>
            </a:xfrm>
            <a:prstGeom prst="rect">
              <a:avLst/>
            </a:prstGeom>
            <a:solidFill>
              <a:srgbClr val="F0F3FA"/>
            </a:solidFill>
          </p:spPr>
          <p:txBody>
            <a:bodyPr wrap="none" rtlCol="0">
              <a:spAutoFit/>
            </a:bodyPr>
            <a:lstStyle/>
            <a:p>
              <a:pPr algn="ctr"/>
              <a:r>
                <a:rPr lang="en-US" sz="1400" dirty="0" err="1">
                  <a:latin typeface="Arial"/>
                  <a:cs typeface="Arial"/>
                </a:rPr>
                <a:t>Fabry-Pérot</a:t>
              </a:r>
              <a:r>
                <a:rPr lang="en-US" sz="1400" dirty="0">
                  <a:latin typeface="Arial"/>
                  <a:cs typeface="Arial"/>
                </a:rPr>
                <a:t> filter cavity</a:t>
              </a:r>
            </a:p>
          </p:txBody>
        </p:sp>
        <p:sp>
          <p:nvSpPr>
            <p:cNvPr id="27" name="Rectangle 26"/>
            <p:cNvSpPr/>
            <p:nvPr/>
          </p:nvSpPr>
          <p:spPr>
            <a:xfrm>
              <a:off x="1626412" y="4275828"/>
              <a:ext cx="548229" cy="302056"/>
            </a:xfrm>
            <a:prstGeom prst="rect">
              <a:avLst/>
            </a:prstGeom>
            <a:solidFill>
              <a:srgbClr val="F0F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28" name="Rectangle 27"/>
            <p:cNvSpPr/>
            <p:nvPr/>
          </p:nvSpPr>
          <p:spPr>
            <a:xfrm>
              <a:off x="3832821" y="4171852"/>
              <a:ext cx="479912" cy="302056"/>
            </a:xfrm>
            <a:prstGeom prst="rect">
              <a:avLst/>
            </a:prstGeom>
            <a:solidFill>
              <a:srgbClr val="F0F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29" name="Rectangle 28"/>
            <p:cNvSpPr/>
            <p:nvPr/>
          </p:nvSpPr>
          <p:spPr>
            <a:xfrm>
              <a:off x="2055857" y="3416450"/>
              <a:ext cx="479912" cy="302056"/>
            </a:xfrm>
            <a:prstGeom prst="rect">
              <a:avLst/>
            </a:prstGeom>
            <a:solidFill>
              <a:srgbClr val="F0F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30" name="Rectangle 29"/>
            <p:cNvSpPr/>
            <p:nvPr/>
          </p:nvSpPr>
          <p:spPr>
            <a:xfrm>
              <a:off x="3084990" y="3398178"/>
              <a:ext cx="479912" cy="302056"/>
            </a:xfrm>
            <a:prstGeom prst="rect">
              <a:avLst/>
            </a:prstGeom>
            <a:solidFill>
              <a:srgbClr val="F0F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31" name="TextBox 30"/>
            <p:cNvSpPr txBox="1"/>
            <p:nvPr/>
          </p:nvSpPr>
          <p:spPr>
            <a:xfrm>
              <a:off x="1591621" y="4260970"/>
              <a:ext cx="682060" cy="336958"/>
            </a:xfrm>
            <a:prstGeom prst="rect">
              <a:avLst/>
            </a:prstGeom>
            <a:noFill/>
          </p:spPr>
          <p:txBody>
            <a:bodyPr wrap="none" rtlCol="0">
              <a:spAutoFit/>
            </a:bodyPr>
            <a:lstStyle/>
            <a:p>
              <a:pPr algn="ctr"/>
              <a:r>
                <a:rPr lang="en-US" sz="1100">
                  <a:latin typeface="Arial"/>
                  <a:cs typeface="Arial"/>
                </a:rPr>
                <a:t>PZT1</a:t>
              </a:r>
            </a:p>
          </p:txBody>
        </p:sp>
        <p:sp>
          <p:nvSpPr>
            <p:cNvPr id="32" name="TextBox 31"/>
            <p:cNvSpPr txBox="1"/>
            <p:nvPr/>
          </p:nvSpPr>
          <p:spPr>
            <a:xfrm>
              <a:off x="2106632" y="3409305"/>
              <a:ext cx="1956712" cy="336958"/>
            </a:xfrm>
            <a:prstGeom prst="rect">
              <a:avLst/>
            </a:prstGeom>
            <a:noFill/>
          </p:spPr>
          <p:txBody>
            <a:bodyPr wrap="square" rtlCol="0">
              <a:spAutoFit/>
            </a:bodyPr>
            <a:lstStyle/>
            <a:p>
              <a:r>
                <a:rPr lang="en-US" sz="1100">
                  <a:latin typeface="Arial"/>
                  <a:cs typeface="Arial"/>
                </a:rPr>
                <a:t>M1                 M2</a:t>
              </a:r>
            </a:p>
          </p:txBody>
        </p:sp>
        <p:sp>
          <p:nvSpPr>
            <p:cNvPr id="33" name="TextBox 32"/>
            <p:cNvSpPr txBox="1"/>
            <p:nvPr/>
          </p:nvSpPr>
          <p:spPr>
            <a:xfrm>
              <a:off x="1553609" y="2440843"/>
              <a:ext cx="1956712" cy="393102"/>
            </a:xfrm>
            <a:prstGeom prst="rect">
              <a:avLst/>
            </a:prstGeom>
            <a:solidFill>
              <a:srgbClr val="FFFFFF"/>
            </a:solidFill>
          </p:spPr>
          <p:txBody>
            <a:bodyPr wrap="square" rtlCol="0">
              <a:spAutoFit/>
            </a:bodyPr>
            <a:lstStyle/>
            <a:p>
              <a:r>
                <a:rPr lang="en-US" sz="1400">
                  <a:latin typeface="Arial"/>
                  <a:cs typeface="Arial"/>
                </a:rPr>
                <a:t>f = 300 mm</a:t>
              </a:r>
            </a:p>
          </p:txBody>
        </p:sp>
        <p:sp>
          <p:nvSpPr>
            <p:cNvPr id="34" name="Rectangle 33"/>
            <p:cNvSpPr/>
            <p:nvPr/>
          </p:nvSpPr>
          <p:spPr>
            <a:xfrm>
              <a:off x="655280" y="4260971"/>
              <a:ext cx="340669" cy="2312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35" name="TextBox 34"/>
            <p:cNvSpPr txBox="1"/>
            <p:nvPr/>
          </p:nvSpPr>
          <p:spPr>
            <a:xfrm>
              <a:off x="3661318" y="2413436"/>
              <a:ext cx="1227744" cy="673916"/>
            </a:xfrm>
            <a:prstGeom prst="rect">
              <a:avLst/>
            </a:prstGeom>
            <a:solidFill>
              <a:srgbClr val="FFFFFF"/>
            </a:solidFill>
          </p:spPr>
          <p:txBody>
            <a:bodyPr wrap="square" rtlCol="0">
              <a:spAutoFit/>
            </a:bodyPr>
            <a:lstStyle/>
            <a:p>
              <a:pPr algn="r"/>
              <a:r>
                <a:rPr lang="en-US" sz="1400">
                  <a:latin typeface="Arial"/>
                  <a:cs typeface="Arial"/>
                </a:rPr>
                <a:t>f = 25 mm</a:t>
              </a:r>
            </a:p>
          </p:txBody>
        </p:sp>
        <p:sp>
          <p:nvSpPr>
            <p:cNvPr id="37" name="Rectangle 36"/>
            <p:cNvSpPr/>
            <p:nvPr/>
          </p:nvSpPr>
          <p:spPr>
            <a:xfrm>
              <a:off x="5266607" y="4275828"/>
              <a:ext cx="544618" cy="2312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38" name="Rectangle 37"/>
            <p:cNvSpPr/>
            <p:nvPr/>
          </p:nvSpPr>
          <p:spPr>
            <a:xfrm>
              <a:off x="4616751" y="3282541"/>
              <a:ext cx="544618" cy="2312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a:cs typeface="Arial"/>
              </a:endParaRPr>
            </a:p>
          </p:txBody>
        </p:sp>
        <p:sp>
          <p:nvSpPr>
            <p:cNvPr id="39" name="TextBox 38"/>
            <p:cNvSpPr txBox="1"/>
            <p:nvPr/>
          </p:nvSpPr>
          <p:spPr>
            <a:xfrm>
              <a:off x="5867414" y="2598102"/>
              <a:ext cx="1956712" cy="393102"/>
            </a:xfrm>
            <a:prstGeom prst="rect">
              <a:avLst/>
            </a:prstGeom>
            <a:solidFill>
              <a:srgbClr val="FFFFFF"/>
            </a:solidFill>
          </p:spPr>
          <p:txBody>
            <a:bodyPr wrap="square" rtlCol="0">
              <a:spAutoFit/>
            </a:bodyPr>
            <a:lstStyle/>
            <a:p>
              <a:r>
                <a:rPr lang="en-US" sz="1400">
                  <a:latin typeface="Arial"/>
                  <a:cs typeface="Arial"/>
                </a:rPr>
                <a:t>PD1</a:t>
              </a:r>
            </a:p>
          </p:txBody>
        </p:sp>
        <p:sp>
          <p:nvSpPr>
            <p:cNvPr id="40" name="TextBox 39"/>
            <p:cNvSpPr txBox="1"/>
            <p:nvPr/>
          </p:nvSpPr>
          <p:spPr>
            <a:xfrm>
              <a:off x="5609528" y="1850807"/>
              <a:ext cx="1956712" cy="393102"/>
            </a:xfrm>
            <a:prstGeom prst="rect">
              <a:avLst/>
            </a:prstGeom>
            <a:solidFill>
              <a:srgbClr val="FFFFFF"/>
            </a:solidFill>
          </p:spPr>
          <p:txBody>
            <a:bodyPr wrap="square" rtlCol="0">
              <a:spAutoFit/>
            </a:bodyPr>
            <a:lstStyle/>
            <a:p>
              <a:r>
                <a:rPr lang="en-US" sz="1400">
                  <a:latin typeface="Arial"/>
                  <a:cs typeface="Arial"/>
                </a:rPr>
                <a:t>PD2</a:t>
              </a:r>
            </a:p>
          </p:txBody>
        </p:sp>
        <p:cxnSp>
          <p:nvCxnSpPr>
            <p:cNvPr id="41" name="Straight Connector 40"/>
            <p:cNvCxnSpPr/>
            <p:nvPr/>
          </p:nvCxnSpPr>
          <p:spPr>
            <a:xfrm>
              <a:off x="1192058" y="4134984"/>
              <a:ext cx="5418998" cy="1588"/>
            </a:xfrm>
            <a:prstGeom prst="line">
              <a:avLst/>
            </a:prstGeom>
            <a:ln>
              <a:solidFill>
                <a:srgbClr val="760A06"/>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4359366" y="3237826"/>
              <a:ext cx="1785469" cy="794"/>
            </a:xfrm>
            <a:prstGeom prst="line">
              <a:avLst/>
            </a:prstGeom>
            <a:ln>
              <a:solidFill>
                <a:srgbClr val="760A06"/>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251703" y="3522459"/>
              <a:ext cx="510130" cy="1588"/>
            </a:xfrm>
            <a:prstGeom prst="line">
              <a:avLst/>
            </a:prstGeom>
            <a:ln>
              <a:solidFill>
                <a:srgbClr val="760A06"/>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466755" y="4324860"/>
              <a:ext cx="556054" cy="1588"/>
            </a:xfrm>
            <a:prstGeom prst="straightConnector1">
              <a:avLst/>
            </a:prstGeom>
            <a:ln w="12700" cap="flat" cmpd="sng" algn="ctr">
              <a:solidFill>
                <a:schemeClr val="tx1"/>
              </a:solidFill>
              <a:prstDash val="solid"/>
              <a:round/>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45" name="Rectangle 44"/>
          <p:cNvSpPr/>
          <p:nvPr/>
        </p:nvSpPr>
        <p:spPr>
          <a:xfrm>
            <a:off x="1334226" y="5268"/>
            <a:ext cx="6585904" cy="923330"/>
          </a:xfrm>
          <a:prstGeom prst="rect">
            <a:avLst/>
          </a:prstGeom>
        </p:spPr>
        <p:txBody>
          <a:bodyPr wrap="square">
            <a:spAutoFit/>
          </a:bodyPr>
          <a:lstStyle/>
          <a:p>
            <a:pPr algn="ctr"/>
            <a:r>
              <a:rPr lang="en-GB" b="1" dirty="0">
                <a:latin typeface="Arial"/>
                <a:cs typeface="Arial"/>
              </a:rPr>
              <a:t>Towards higher mode </a:t>
            </a:r>
            <a:r>
              <a:rPr lang="en-GB" b="1" dirty="0" err="1">
                <a:latin typeface="Arial"/>
                <a:cs typeface="Arial"/>
              </a:rPr>
              <a:t>spacings</a:t>
            </a:r>
            <a:r>
              <a:rPr lang="en-GB" b="1" dirty="0">
                <a:latin typeface="Arial"/>
                <a:cs typeface="Arial"/>
              </a:rPr>
              <a:t>:</a:t>
            </a:r>
          </a:p>
          <a:p>
            <a:pPr algn="ctr"/>
            <a:r>
              <a:rPr lang="en-US" b="1" dirty="0" smtClean="0">
                <a:latin typeface="Arial"/>
                <a:cs typeface="Arial"/>
              </a:rPr>
              <a:t>1.4 </a:t>
            </a:r>
            <a:r>
              <a:rPr lang="en-US" b="1" dirty="0">
                <a:latin typeface="Arial"/>
                <a:cs typeface="Arial"/>
              </a:rPr>
              <a:t>GHz </a:t>
            </a:r>
            <a:r>
              <a:rPr lang="en-US" b="1" dirty="0" smtClean="0">
                <a:latin typeface="Arial"/>
                <a:cs typeface="Arial"/>
              </a:rPr>
              <a:t>OPO comb by </a:t>
            </a:r>
            <a:r>
              <a:rPr lang="en-US" b="1" dirty="0" err="1">
                <a:latin typeface="Arial"/>
                <a:cs typeface="Arial"/>
              </a:rPr>
              <a:t>Fabry-Pérot</a:t>
            </a:r>
            <a:r>
              <a:rPr lang="en-US" b="1" dirty="0">
                <a:latin typeface="Arial"/>
                <a:cs typeface="Arial"/>
              </a:rPr>
              <a:t> </a:t>
            </a:r>
            <a:r>
              <a:rPr lang="en-US" b="1" dirty="0" smtClean="0">
                <a:latin typeface="Arial"/>
                <a:cs typeface="Arial"/>
              </a:rPr>
              <a:t>filtering</a:t>
            </a:r>
            <a:endParaRPr lang="en-US" b="1" dirty="0" smtClean="0">
              <a:latin typeface="Arial"/>
              <a:cs typeface="Arial"/>
            </a:endParaRPr>
          </a:p>
          <a:p>
            <a:pPr algn="ctr">
              <a:spcBef>
                <a:spcPct val="50000"/>
              </a:spcBef>
            </a:pPr>
            <a:r>
              <a:rPr lang="pt-BR" sz="1200" dirty="0" smtClean="0">
                <a:solidFill>
                  <a:srgbClr val="FF0000"/>
                </a:solidFill>
                <a:latin typeface="Arial"/>
                <a:cs typeface="Arial"/>
              </a:rPr>
              <a:t>T. I</a:t>
            </a:r>
            <a:r>
              <a:rPr lang="pt-BR" sz="1200" dirty="0">
                <a:solidFill>
                  <a:srgbClr val="FF0000"/>
                </a:solidFill>
                <a:latin typeface="Arial"/>
                <a:cs typeface="Arial"/>
              </a:rPr>
              <a:t>. Ferreiro, </a:t>
            </a:r>
            <a:r>
              <a:rPr lang="pt-BR" sz="1200" dirty="0" smtClean="0">
                <a:solidFill>
                  <a:srgbClr val="FF0000"/>
                </a:solidFill>
                <a:latin typeface="Arial"/>
                <a:cs typeface="Arial"/>
              </a:rPr>
              <a:t>T. P. </a:t>
            </a:r>
            <a:r>
              <a:rPr lang="pt-BR" sz="1200" dirty="0" err="1" smtClean="0">
                <a:solidFill>
                  <a:srgbClr val="FF0000"/>
                </a:solidFill>
                <a:latin typeface="Arial"/>
                <a:cs typeface="Arial"/>
              </a:rPr>
              <a:t>Lamour</a:t>
            </a:r>
            <a:r>
              <a:rPr lang="pt-BR" sz="1200" dirty="0" smtClean="0">
                <a:solidFill>
                  <a:srgbClr val="FF0000"/>
                </a:solidFill>
                <a:latin typeface="Arial"/>
                <a:cs typeface="Arial"/>
              </a:rPr>
              <a:t>, J. Sun </a:t>
            </a:r>
            <a:r>
              <a:rPr lang="pt-BR" sz="1200" dirty="0" err="1" smtClean="0">
                <a:solidFill>
                  <a:srgbClr val="FF0000"/>
                </a:solidFill>
                <a:latin typeface="Arial"/>
                <a:cs typeface="Arial"/>
              </a:rPr>
              <a:t>and</a:t>
            </a:r>
            <a:r>
              <a:rPr lang="pt-BR" sz="1200" dirty="0" smtClean="0">
                <a:solidFill>
                  <a:srgbClr val="FF0000"/>
                </a:solidFill>
                <a:latin typeface="Arial"/>
                <a:cs typeface="Arial"/>
              </a:rPr>
              <a:t> D. T. </a:t>
            </a:r>
            <a:r>
              <a:rPr lang="pt-BR" sz="1200" dirty="0" err="1" smtClean="0">
                <a:solidFill>
                  <a:srgbClr val="FF0000"/>
                </a:solidFill>
                <a:latin typeface="Arial"/>
                <a:cs typeface="Arial"/>
              </a:rPr>
              <a:t>Reid</a:t>
            </a:r>
            <a:r>
              <a:rPr lang="en-US" sz="1200" dirty="0">
                <a:solidFill>
                  <a:srgbClr val="FF0000"/>
                </a:solidFill>
                <a:latin typeface="Arial"/>
                <a:cs typeface="Arial"/>
              </a:rPr>
              <a:t>, Electronics </a:t>
            </a:r>
            <a:r>
              <a:rPr lang="en-US" sz="1200" dirty="0" smtClean="0">
                <a:solidFill>
                  <a:srgbClr val="FF0000"/>
                </a:solidFill>
                <a:latin typeface="Arial"/>
                <a:cs typeface="Arial"/>
              </a:rPr>
              <a:t>Letters </a:t>
            </a:r>
            <a:r>
              <a:rPr lang="en-US" sz="1200" b="1" dirty="0" smtClean="0">
                <a:solidFill>
                  <a:srgbClr val="FF0000"/>
                </a:solidFill>
                <a:latin typeface="Arial"/>
                <a:cs typeface="Arial"/>
              </a:rPr>
              <a:t>49</a:t>
            </a:r>
            <a:r>
              <a:rPr lang="en-US" sz="1200" dirty="0" smtClean="0">
                <a:solidFill>
                  <a:srgbClr val="FF0000"/>
                </a:solidFill>
                <a:latin typeface="Arial"/>
                <a:cs typeface="Arial"/>
              </a:rPr>
              <a:t>, 833 </a:t>
            </a:r>
            <a:r>
              <a:rPr lang="en-US" sz="1200" dirty="0">
                <a:solidFill>
                  <a:srgbClr val="FF0000"/>
                </a:solidFill>
                <a:latin typeface="Arial"/>
                <a:cs typeface="Arial"/>
              </a:rPr>
              <a:t>(2013</a:t>
            </a:r>
            <a:r>
              <a:rPr lang="en-US" sz="1200" dirty="0" smtClean="0">
                <a:solidFill>
                  <a:srgbClr val="FF0000"/>
                </a:solidFill>
                <a:latin typeface="Arial"/>
                <a:cs typeface="Arial"/>
              </a:rPr>
              <a:t>)</a:t>
            </a:r>
            <a:endParaRPr lang="en-US" sz="1200" dirty="0" smtClean="0">
              <a:solidFill>
                <a:srgbClr val="FF0000"/>
              </a:solidFill>
              <a:latin typeface="Arial"/>
              <a:cs typeface="Arial"/>
            </a:endParaRPr>
          </a:p>
        </p:txBody>
      </p:sp>
      <p:grpSp>
        <p:nvGrpSpPr>
          <p:cNvPr id="46" name="Group 45"/>
          <p:cNvGrpSpPr/>
          <p:nvPr/>
        </p:nvGrpSpPr>
        <p:grpSpPr>
          <a:xfrm>
            <a:off x="4832896" y="2848649"/>
            <a:ext cx="4393034" cy="3206097"/>
            <a:chOff x="252368" y="428347"/>
            <a:chExt cx="7777160" cy="5675881"/>
          </a:xfrm>
        </p:grpSpPr>
        <p:grpSp>
          <p:nvGrpSpPr>
            <p:cNvPr id="47" name="Group 46"/>
            <p:cNvGrpSpPr/>
            <p:nvPr/>
          </p:nvGrpSpPr>
          <p:grpSpPr>
            <a:xfrm>
              <a:off x="326981" y="428347"/>
              <a:ext cx="7471606" cy="5619057"/>
              <a:chOff x="1159592" y="394704"/>
              <a:chExt cx="5121828" cy="3851895"/>
            </a:xfrm>
          </p:grpSpPr>
          <p:pic>
            <p:nvPicPr>
              <p:cNvPr id="56" name="Picture 55"/>
              <p:cNvPicPr>
                <a:picLocks noChangeAspect="1"/>
              </p:cNvPicPr>
              <p:nvPr/>
            </p:nvPicPr>
            <p:blipFill>
              <a:blip r:embed="rId3">
                <a:clrChange>
                  <a:clrFrom>
                    <a:srgbClr val="FEFEFE"/>
                  </a:clrFrom>
                  <a:clrTo>
                    <a:srgbClr val="FEFEFE">
                      <a:alpha val="0"/>
                    </a:srgbClr>
                  </a:clrTo>
                </a:clrChange>
              </a:blip>
              <a:stretch>
                <a:fillRect/>
              </a:stretch>
            </p:blipFill>
            <p:spPr>
              <a:xfrm>
                <a:off x="1159592" y="394704"/>
                <a:ext cx="5121828" cy="3851895"/>
              </a:xfrm>
              <a:prstGeom prst="rect">
                <a:avLst/>
              </a:prstGeom>
            </p:spPr>
          </p:pic>
          <p:pic>
            <p:nvPicPr>
              <p:cNvPr id="57" name="Picture 56" descr="FP RF 2kHz.tif"/>
              <p:cNvPicPr/>
              <p:nvPr/>
            </p:nvPicPr>
            <p:blipFill>
              <a:blip r:embed="rId4" cstate="print">
                <a:clrChange>
                  <a:clrFrom>
                    <a:srgbClr val="FEFEFE"/>
                  </a:clrFrom>
                  <a:clrTo>
                    <a:srgbClr val="FEFEFE">
                      <a:alpha val="0"/>
                    </a:srgbClr>
                  </a:clrTo>
                </a:clrChange>
              </a:blip>
              <a:srcRect l="5291" t="9824" r="11993" b="3275"/>
              <a:stretch>
                <a:fillRect/>
              </a:stretch>
            </p:blipFill>
            <p:spPr>
              <a:xfrm>
                <a:off x="2711561" y="532101"/>
                <a:ext cx="2994723" cy="2202571"/>
              </a:xfrm>
              <a:prstGeom prst="rect">
                <a:avLst/>
              </a:prstGeom>
            </p:spPr>
          </p:pic>
        </p:grpSp>
        <p:sp>
          <p:nvSpPr>
            <p:cNvPr id="48" name="TextBox 47"/>
            <p:cNvSpPr txBox="1"/>
            <p:nvPr/>
          </p:nvSpPr>
          <p:spPr>
            <a:xfrm>
              <a:off x="2486479" y="5641089"/>
              <a:ext cx="4501948" cy="463139"/>
            </a:xfrm>
            <a:prstGeom prst="rect">
              <a:avLst/>
            </a:prstGeom>
            <a:solidFill>
              <a:srgbClr val="FFFFFF"/>
            </a:solidFill>
          </p:spPr>
          <p:txBody>
            <a:bodyPr wrap="square" rtlCol="0">
              <a:spAutoFit/>
            </a:bodyPr>
            <a:lstStyle/>
            <a:p>
              <a:pPr algn="ctr"/>
              <a:r>
                <a:rPr lang="en-US" sz="1050">
                  <a:latin typeface="Arial"/>
                  <a:cs typeface="Arial"/>
                </a:rPr>
                <a:t>Frequency (GHz)</a:t>
              </a:r>
            </a:p>
          </p:txBody>
        </p:sp>
        <p:sp>
          <p:nvSpPr>
            <p:cNvPr id="49" name="TextBox 48"/>
            <p:cNvSpPr txBox="1"/>
            <p:nvPr/>
          </p:nvSpPr>
          <p:spPr>
            <a:xfrm>
              <a:off x="1481675" y="5374729"/>
              <a:ext cx="6547853" cy="435895"/>
            </a:xfrm>
            <a:prstGeom prst="rect">
              <a:avLst/>
            </a:prstGeom>
            <a:solidFill>
              <a:srgbClr val="FFFFFF"/>
            </a:solidFill>
          </p:spPr>
          <p:txBody>
            <a:bodyPr wrap="square" rtlCol="0">
              <a:spAutoFit/>
            </a:bodyPr>
            <a:lstStyle/>
            <a:p>
              <a:r>
                <a:rPr lang="en-US" sz="1000" dirty="0">
                  <a:latin typeface="Arial"/>
                  <a:cs typeface="Arial"/>
                </a:rPr>
                <a:t>1.2      1.4      1.6      </a:t>
              </a:r>
              <a:r>
                <a:rPr lang="en-US" sz="1000" dirty="0" smtClean="0">
                  <a:latin typeface="Arial"/>
                  <a:cs typeface="Arial"/>
                </a:rPr>
                <a:t> 1.8       </a:t>
              </a:r>
              <a:r>
                <a:rPr lang="en-US" sz="1000" dirty="0">
                  <a:latin typeface="Arial"/>
                  <a:cs typeface="Arial"/>
                </a:rPr>
                <a:t>2.0       2.2     </a:t>
              </a:r>
              <a:r>
                <a:rPr lang="en-US" sz="1000" dirty="0" smtClean="0">
                  <a:latin typeface="Arial"/>
                  <a:cs typeface="Arial"/>
                </a:rPr>
                <a:t>  </a:t>
              </a:r>
              <a:r>
                <a:rPr lang="en-US" sz="1000" dirty="0">
                  <a:latin typeface="Arial"/>
                  <a:cs typeface="Arial"/>
                </a:rPr>
                <a:t>2.4     </a:t>
              </a:r>
              <a:r>
                <a:rPr lang="en-US" sz="1000" dirty="0" smtClean="0">
                  <a:latin typeface="Arial"/>
                  <a:cs typeface="Arial"/>
                </a:rPr>
                <a:t>  </a:t>
              </a:r>
              <a:r>
                <a:rPr lang="en-US" sz="1000" dirty="0">
                  <a:latin typeface="Arial"/>
                  <a:cs typeface="Arial"/>
                </a:rPr>
                <a:t>2.6     </a:t>
              </a:r>
              <a:r>
                <a:rPr lang="en-US" sz="1000" dirty="0" smtClean="0">
                  <a:latin typeface="Arial"/>
                  <a:cs typeface="Arial"/>
                </a:rPr>
                <a:t>  </a:t>
              </a:r>
              <a:r>
                <a:rPr lang="en-US" sz="1000" dirty="0">
                  <a:latin typeface="Arial"/>
                  <a:cs typeface="Arial"/>
                </a:rPr>
                <a:t>2.8</a:t>
              </a:r>
            </a:p>
          </p:txBody>
        </p:sp>
        <p:sp>
          <p:nvSpPr>
            <p:cNvPr id="50" name="TextBox 49"/>
            <p:cNvSpPr txBox="1"/>
            <p:nvPr/>
          </p:nvSpPr>
          <p:spPr>
            <a:xfrm>
              <a:off x="619171" y="920802"/>
              <a:ext cx="631569" cy="408651"/>
            </a:xfrm>
            <a:prstGeom prst="rect">
              <a:avLst/>
            </a:prstGeom>
            <a:solidFill>
              <a:srgbClr val="FFFFFF"/>
            </a:solidFill>
          </p:spPr>
          <p:txBody>
            <a:bodyPr wrap="square" rtlCol="0">
              <a:spAutoFit/>
            </a:bodyPr>
            <a:lstStyle/>
            <a:p>
              <a:pPr algn="r"/>
              <a:r>
                <a:rPr lang="en-US" sz="900">
                  <a:latin typeface="Arial"/>
                  <a:cs typeface="Arial"/>
                </a:rPr>
                <a:t>-50</a:t>
              </a:r>
            </a:p>
          </p:txBody>
        </p:sp>
        <p:sp>
          <p:nvSpPr>
            <p:cNvPr id="51" name="TextBox 50"/>
            <p:cNvSpPr txBox="1"/>
            <p:nvPr/>
          </p:nvSpPr>
          <p:spPr>
            <a:xfrm>
              <a:off x="619171" y="1866091"/>
              <a:ext cx="631569" cy="408651"/>
            </a:xfrm>
            <a:prstGeom prst="rect">
              <a:avLst/>
            </a:prstGeom>
            <a:solidFill>
              <a:srgbClr val="FFFFFF"/>
            </a:solidFill>
          </p:spPr>
          <p:txBody>
            <a:bodyPr wrap="square" rtlCol="0">
              <a:spAutoFit/>
            </a:bodyPr>
            <a:lstStyle/>
            <a:p>
              <a:pPr algn="r"/>
              <a:r>
                <a:rPr lang="en-US" sz="900">
                  <a:latin typeface="Arial"/>
                  <a:cs typeface="Arial"/>
                </a:rPr>
                <a:t>-55</a:t>
              </a:r>
            </a:p>
          </p:txBody>
        </p:sp>
        <p:sp>
          <p:nvSpPr>
            <p:cNvPr id="52" name="TextBox 51"/>
            <p:cNvSpPr txBox="1"/>
            <p:nvPr/>
          </p:nvSpPr>
          <p:spPr>
            <a:xfrm>
              <a:off x="619171" y="2811384"/>
              <a:ext cx="631569" cy="408651"/>
            </a:xfrm>
            <a:prstGeom prst="rect">
              <a:avLst/>
            </a:prstGeom>
            <a:solidFill>
              <a:srgbClr val="FFFFFF"/>
            </a:solidFill>
          </p:spPr>
          <p:txBody>
            <a:bodyPr wrap="square" rtlCol="0">
              <a:spAutoFit/>
            </a:bodyPr>
            <a:lstStyle/>
            <a:p>
              <a:pPr algn="r"/>
              <a:r>
                <a:rPr lang="en-US" sz="900">
                  <a:latin typeface="Arial"/>
                  <a:cs typeface="Arial"/>
                </a:rPr>
                <a:t>-60</a:t>
              </a:r>
            </a:p>
          </p:txBody>
        </p:sp>
        <p:sp>
          <p:nvSpPr>
            <p:cNvPr id="53" name="TextBox 52"/>
            <p:cNvSpPr txBox="1"/>
            <p:nvPr/>
          </p:nvSpPr>
          <p:spPr>
            <a:xfrm>
              <a:off x="619171" y="3756671"/>
              <a:ext cx="631569" cy="408651"/>
            </a:xfrm>
            <a:prstGeom prst="rect">
              <a:avLst/>
            </a:prstGeom>
            <a:solidFill>
              <a:srgbClr val="FFFFFF"/>
            </a:solidFill>
          </p:spPr>
          <p:txBody>
            <a:bodyPr wrap="square" rtlCol="0">
              <a:spAutoFit/>
            </a:bodyPr>
            <a:lstStyle/>
            <a:p>
              <a:pPr algn="r"/>
              <a:r>
                <a:rPr lang="en-US" sz="900">
                  <a:latin typeface="Arial"/>
                  <a:cs typeface="Arial"/>
                </a:rPr>
                <a:t>-65</a:t>
              </a:r>
            </a:p>
          </p:txBody>
        </p:sp>
        <p:sp>
          <p:nvSpPr>
            <p:cNvPr id="54" name="TextBox 53"/>
            <p:cNvSpPr txBox="1"/>
            <p:nvPr/>
          </p:nvSpPr>
          <p:spPr>
            <a:xfrm>
              <a:off x="619171" y="4701963"/>
              <a:ext cx="631569" cy="408651"/>
            </a:xfrm>
            <a:prstGeom prst="rect">
              <a:avLst/>
            </a:prstGeom>
            <a:solidFill>
              <a:srgbClr val="FFFFFF"/>
            </a:solidFill>
          </p:spPr>
          <p:txBody>
            <a:bodyPr wrap="square" rtlCol="0">
              <a:spAutoFit/>
            </a:bodyPr>
            <a:lstStyle/>
            <a:p>
              <a:pPr algn="r"/>
              <a:r>
                <a:rPr lang="en-US" sz="900">
                  <a:latin typeface="Arial"/>
                  <a:cs typeface="Arial"/>
                </a:rPr>
                <a:t>-70</a:t>
              </a:r>
            </a:p>
          </p:txBody>
        </p:sp>
        <p:sp>
          <p:nvSpPr>
            <p:cNvPr id="55" name="TextBox 54"/>
            <p:cNvSpPr txBox="1"/>
            <p:nvPr/>
          </p:nvSpPr>
          <p:spPr>
            <a:xfrm rot="16200000">
              <a:off x="-1184235" y="2177329"/>
              <a:ext cx="3322724" cy="449517"/>
            </a:xfrm>
            <a:prstGeom prst="rect">
              <a:avLst/>
            </a:prstGeom>
            <a:solidFill>
              <a:srgbClr val="FFFFFF"/>
            </a:solidFill>
          </p:spPr>
          <p:txBody>
            <a:bodyPr wrap="square" rtlCol="0">
              <a:spAutoFit/>
            </a:bodyPr>
            <a:lstStyle/>
            <a:p>
              <a:r>
                <a:rPr lang="en-US" sz="1050">
                  <a:latin typeface="Arial"/>
                  <a:cs typeface="Arial"/>
                </a:rPr>
                <a:t>Intensity (dBm)</a:t>
              </a:r>
            </a:p>
          </p:txBody>
        </p:sp>
      </p:grpSp>
    </p:spTree>
    <p:extLst>
      <p:ext uri="{BB962C8B-B14F-4D97-AF65-F5344CB8AC3E}">
        <p14:creationId xmlns:p14="http://schemas.microsoft.com/office/powerpoint/2010/main" val="32093196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4481520" y="815264"/>
            <a:ext cx="5380816" cy="2493716"/>
            <a:chOff x="0" y="1142984"/>
            <a:chExt cx="5380816" cy="2493716"/>
          </a:xfrm>
        </p:grpSpPr>
        <p:pic>
          <p:nvPicPr>
            <p:cNvPr id="5" name="Picture 2"/>
            <p:cNvPicPr>
              <a:picLocks noChangeAspect="1" noChangeArrowheads="1"/>
            </p:cNvPicPr>
            <p:nvPr/>
          </p:nvPicPr>
          <p:blipFill>
            <a:blip r:embed="rId2" cstate="print"/>
            <a:srcRect/>
            <a:stretch>
              <a:fillRect/>
            </a:stretch>
          </p:blipFill>
          <p:spPr bwMode="auto">
            <a:xfrm>
              <a:off x="0" y="1142984"/>
              <a:ext cx="4643470" cy="2493716"/>
            </a:xfrm>
            <a:prstGeom prst="rect">
              <a:avLst/>
            </a:prstGeom>
            <a:noFill/>
            <a:ln w="9525">
              <a:noFill/>
              <a:miter lim="800000"/>
              <a:headEnd/>
              <a:tailEnd/>
            </a:ln>
          </p:spPr>
        </p:pic>
        <p:sp>
          <p:nvSpPr>
            <p:cNvPr id="6" name="Rectangle 61"/>
            <p:cNvSpPr>
              <a:spLocks noChangeArrowheads="1"/>
            </p:cNvSpPr>
            <p:nvPr/>
          </p:nvSpPr>
          <p:spPr bwMode="auto">
            <a:xfrm>
              <a:off x="737378" y="1339297"/>
              <a:ext cx="4643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pPr>
              <a:r>
                <a:rPr lang="en-US" altLang="en-US" sz="1800" dirty="0" smtClean="0">
                  <a:solidFill>
                    <a:srgbClr val="203AF9"/>
                  </a:solidFill>
                  <a:latin typeface="Arial" pitchFamily="34" charset="0"/>
                </a:rPr>
                <a:t>RF </a:t>
              </a:r>
              <a:r>
                <a:rPr lang="en-US" altLang="en-US" sz="1800" dirty="0" smtClean="0">
                  <a:solidFill>
                    <a:srgbClr val="203AF9"/>
                  </a:solidFill>
                  <a:latin typeface="Arial" pitchFamily="34" charset="0"/>
                </a:rPr>
                <a:t>spectrum of the filtered output</a:t>
              </a:r>
              <a:endParaRPr lang="en-US" altLang="en-US" sz="1800" dirty="0">
                <a:solidFill>
                  <a:srgbClr val="203AF9"/>
                </a:solidFill>
                <a:latin typeface="Arial" pitchFamily="34" charset="0"/>
              </a:endParaRPr>
            </a:p>
          </p:txBody>
        </p:sp>
      </p:grpSp>
      <p:sp>
        <p:nvSpPr>
          <p:cNvPr id="7" name="Rectangle 3"/>
          <p:cNvSpPr>
            <a:spLocks noChangeArrowheads="1"/>
          </p:cNvSpPr>
          <p:nvPr/>
        </p:nvSpPr>
        <p:spPr bwMode="auto">
          <a:xfrm>
            <a:off x="1406507" y="68274"/>
            <a:ext cx="6472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GB" sz="1800" b="1" dirty="0">
                <a:latin typeface="Arial"/>
                <a:cs typeface="Arial"/>
              </a:rPr>
              <a:t>Towards higher mode </a:t>
            </a:r>
            <a:r>
              <a:rPr lang="en-GB" sz="1800" b="1" dirty="0" err="1">
                <a:latin typeface="Arial"/>
                <a:cs typeface="Arial"/>
              </a:rPr>
              <a:t>spacings</a:t>
            </a:r>
            <a:r>
              <a:rPr lang="en-GB" sz="1800" b="1" dirty="0">
                <a:latin typeface="Arial"/>
                <a:cs typeface="Arial"/>
              </a:rPr>
              <a:t>:</a:t>
            </a:r>
          </a:p>
          <a:p>
            <a:pPr algn="ctr" eaLnBrk="1" hangingPunct="1"/>
            <a:r>
              <a:rPr lang="en-US" altLang="en-US" sz="1800" b="1" dirty="0" err="1" smtClean="0">
                <a:latin typeface="Arial" pitchFamily="34" charset="0"/>
              </a:rPr>
              <a:t>Fabry</a:t>
            </a:r>
            <a:r>
              <a:rPr lang="en-US" altLang="en-US" sz="1800" b="1" dirty="0" err="1" smtClean="0">
                <a:latin typeface="Arial" pitchFamily="34" charset="0"/>
              </a:rPr>
              <a:t>-</a:t>
            </a:r>
            <a:r>
              <a:rPr lang="en-US" altLang="en-US" sz="1800" b="1" dirty="0" err="1" smtClean="0">
                <a:latin typeface="Arial" pitchFamily="34" charset="0"/>
              </a:rPr>
              <a:t>P</a:t>
            </a:r>
            <a:r>
              <a:rPr lang="en-US" altLang="en-US" sz="1800" b="1" dirty="0" err="1" smtClean="0">
                <a:latin typeface="Arial" pitchFamily="34" charset="0"/>
              </a:rPr>
              <a:t>é</a:t>
            </a:r>
            <a:r>
              <a:rPr lang="en-US" altLang="en-US" sz="1800" b="1" dirty="0" err="1" smtClean="0">
                <a:latin typeface="Arial" pitchFamily="34" charset="0"/>
              </a:rPr>
              <a:t>rot</a:t>
            </a:r>
            <a:r>
              <a:rPr lang="en-US" altLang="en-US" sz="1800" b="1" dirty="0" smtClean="0">
                <a:latin typeface="Arial" pitchFamily="34" charset="0"/>
              </a:rPr>
              <a:t> filtered 10-GHz OPO comb</a:t>
            </a:r>
            <a:endParaRPr lang="en-US" altLang="en-US" sz="1800" b="1" dirty="0">
              <a:latin typeface="Arial" pitchFamily="34" charset="0"/>
            </a:endParaRPr>
          </a:p>
        </p:txBody>
      </p:sp>
      <p:pic>
        <p:nvPicPr>
          <p:cNvPr id="8" name="Picture 7"/>
          <p:cNvPicPr>
            <a:picLocks noChangeAspect="1" noChangeArrowheads="1"/>
          </p:cNvPicPr>
          <p:nvPr/>
        </p:nvPicPr>
        <p:blipFill>
          <a:blip r:embed="rId3" cstate="print"/>
          <a:srcRect/>
          <a:stretch>
            <a:fillRect/>
          </a:stretch>
        </p:blipFill>
        <p:spPr bwMode="auto">
          <a:xfrm>
            <a:off x="1788926" y="3557218"/>
            <a:ext cx="7336967" cy="2643206"/>
          </a:xfrm>
          <a:prstGeom prst="rect">
            <a:avLst/>
          </a:prstGeom>
          <a:noFill/>
          <a:ln w="9525">
            <a:noFill/>
            <a:miter lim="800000"/>
            <a:headEnd/>
            <a:tailEnd/>
          </a:ln>
        </p:spPr>
      </p:pic>
      <p:grpSp>
        <p:nvGrpSpPr>
          <p:cNvPr id="44" name="Group 43"/>
          <p:cNvGrpSpPr/>
          <p:nvPr/>
        </p:nvGrpSpPr>
        <p:grpSpPr>
          <a:xfrm>
            <a:off x="0" y="722227"/>
            <a:ext cx="4353520" cy="2563897"/>
            <a:chOff x="4572000" y="995327"/>
            <a:chExt cx="4353520" cy="2563897"/>
          </a:xfrm>
        </p:grpSpPr>
        <p:pic>
          <p:nvPicPr>
            <p:cNvPr id="10" name="Picture 9" descr="PD signal.TIF"/>
            <p:cNvPicPr>
              <a:picLocks noChangeAspect="1"/>
            </p:cNvPicPr>
            <p:nvPr/>
          </p:nvPicPr>
          <p:blipFill>
            <a:blip r:embed="rId4" cstate="print"/>
            <a:stretch>
              <a:fillRect/>
            </a:stretch>
          </p:blipFill>
          <p:spPr>
            <a:xfrm>
              <a:off x="4572000" y="1416084"/>
              <a:ext cx="4280836" cy="2143140"/>
            </a:xfrm>
            <a:prstGeom prst="rect">
              <a:avLst/>
            </a:prstGeom>
          </p:spPr>
        </p:pic>
        <p:sp>
          <p:nvSpPr>
            <p:cNvPr id="11" name="Rectangle 61"/>
            <p:cNvSpPr>
              <a:spLocks noChangeArrowheads="1"/>
            </p:cNvSpPr>
            <p:nvPr/>
          </p:nvSpPr>
          <p:spPr bwMode="auto">
            <a:xfrm>
              <a:off x="4782148" y="995327"/>
              <a:ext cx="4143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285750" indent="-285750" algn="ctr" eaLnBrk="1" hangingPunct="1">
                <a:spcBef>
                  <a:spcPct val="50000"/>
                </a:spcBef>
                <a:buFont typeface="Wingdings" charset="2"/>
                <a:buChar char="v"/>
              </a:pPr>
              <a:r>
                <a:rPr lang="en-US" altLang="en-US" sz="1800" dirty="0" smtClean="0">
                  <a:latin typeface="Arial" pitchFamily="34" charset="0"/>
                </a:rPr>
                <a:t>RMS length </a:t>
              </a:r>
              <a:r>
                <a:rPr lang="en-US" altLang="en-US" sz="1800" dirty="0" smtClean="0">
                  <a:latin typeface="Arial" pitchFamily="34" charset="0"/>
                </a:rPr>
                <a:t>stability of &lt; 0.25 nm</a:t>
              </a:r>
              <a:endParaRPr lang="en-US" altLang="en-US" sz="1800" dirty="0">
                <a:latin typeface="Arial" pitchFamily="34" charset="0"/>
              </a:endParaRPr>
            </a:p>
          </p:txBody>
        </p:sp>
        <p:sp>
          <p:nvSpPr>
            <p:cNvPr id="12" name="Rectangle 61"/>
            <p:cNvSpPr>
              <a:spLocks noChangeArrowheads="1"/>
            </p:cNvSpPr>
            <p:nvPr/>
          </p:nvSpPr>
          <p:spPr bwMode="auto">
            <a:xfrm>
              <a:off x="6149962" y="1701836"/>
              <a:ext cx="20002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Bef>
                  <a:spcPct val="50000"/>
                </a:spcBef>
              </a:pPr>
              <a:r>
                <a:rPr lang="en-US" altLang="en-US" sz="1600" dirty="0" smtClean="0">
                  <a:latin typeface="Arial" pitchFamily="34" charset="0"/>
                </a:rPr>
                <a:t>Variance = 0.5%</a:t>
              </a:r>
              <a:endParaRPr lang="en-US" altLang="en-US" sz="1600" dirty="0">
                <a:latin typeface="Arial" pitchFamily="34" charset="0"/>
              </a:endParaRPr>
            </a:p>
          </p:txBody>
        </p:sp>
      </p:grpSp>
      <p:cxnSp>
        <p:nvCxnSpPr>
          <p:cNvPr id="34" name="Straight Arrow Connector 33"/>
          <p:cNvCxnSpPr/>
          <p:nvPr/>
        </p:nvCxnSpPr>
        <p:spPr bwMode="auto">
          <a:xfrm>
            <a:off x="3361507" y="3702511"/>
            <a:ext cx="0" cy="468192"/>
          </a:xfrm>
          <a:prstGeom prst="straightConnector1">
            <a:avLst/>
          </a:prstGeom>
          <a:ln w="38100" cmpd="sng">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bwMode="auto">
          <a:xfrm>
            <a:off x="4456213" y="3688880"/>
            <a:ext cx="2987998" cy="0"/>
          </a:xfrm>
          <a:prstGeom prst="straightConnector1">
            <a:avLst/>
          </a:prstGeom>
          <a:ln w="38100" cmpd="sng">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noChangeAspect="1"/>
          </p:cNvCxnSpPr>
          <p:nvPr/>
        </p:nvCxnSpPr>
        <p:spPr bwMode="auto">
          <a:xfrm>
            <a:off x="3215470" y="4038835"/>
            <a:ext cx="251998" cy="251998"/>
          </a:xfrm>
          <a:prstGeom prst="line">
            <a:avLst/>
          </a:prstGeom>
          <a:ln w="635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noChangeAspect="1"/>
          </p:cNvCxnSpPr>
          <p:nvPr/>
        </p:nvCxnSpPr>
        <p:spPr bwMode="auto">
          <a:xfrm flipH="1">
            <a:off x="4408923" y="4038835"/>
            <a:ext cx="251998" cy="251998"/>
          </a:xfrm>
          <a:prstGeom prst="line">
            <a:avLst/>
          </a:prstGeom>
          <a:ln w="63500" cmpd="sng">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38" name="TextBox 20"/>
          <p:cNvSpPr txBox="1">
            <a:spLocks noChangeArrowheads="1"/>
          </p:cNvSpPr>
          <p:nvPr/>
        </p:nvSpPr>
        <p:spPr bwMode="auto">
          <a:xfrm>
            <a:off x="122879" y="3454589"/>
            <a:ext cx="1597704" cy="830997"/>
          </a:xfrm>
          <a:prstGeom prst="rect">
            <a:avLst/>
          </a:prstGeom>
          <a:noFill/>
          <a:ln w="508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GB" sz="1600" dirty="0">
                <a:latin typeface="Arial"/>
                <a:cs typeface="Arial"/>
              </a:rPr>
              <a:t>333 MHz OPO comb (1.35-1.55 </a:t>
            </a:r>
            <a:r>
              <a:rPr lang="el-GR" sz="1600" dirty="0">
                <a:latin typeface="Arial"/>
                <a:cs typeface="Arial"/>
              </a:rPr>
              <a:t>μ</a:t>
            </a:r>
            <a:r>
              <a:rPr lang="en-GB" sz="1600" dirty="0">
                <a:latin typeface="Arial"/>
                <a:cs typeface="Arial"/>
              </a:rPr>
              <a:t>m)</a:t>
            </a:r>
          </a:p>
        </p:txBody>
      </p:sp>
      <p:cxnSp>
        <p:nvCxnSpPr>
          <p:cNvPr id="39" name="Straight Arrow Connector 38"/>
          <p:cNvCxnSpPr/>
          <p:nvPr/>
        </p:nvCxnSpPr>
        <p:spPr bwMode="auto">
          <a:xfrm>
            <a:off x="1706926" y="3770810"/>
            <a:ext cx="1654581" cy="0"/>
          </a:xfrm>
          <a:prstGeom prst="straightConnector1">
            <a:avLst/>
          </a:prstGeom>
          <a:ln w="38100" cmpd="sng">
            <a:solidFill>
              <a:srgbClr val="7030A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bwMode="auto">
          <a:xfrm>
            <a:off x="4538142" y="3634289"/>
            <a:ext cx="0" cy="504192"/>
          </a:xfrm>
          <a:prstGeom prst="straightConnector1">
            <a:avLst/>
          </a:prstGeom>
          <a:ln w="38100" cmpd="sng">
            <a:solidFill>
              <a:srgbClr val="7030A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bwMode="auto">
          <a:xfrm>
            <a:off x="3273253" y="3625209"/>
            <a:ext cx="251998" cy="251998"/>
          </a:xfrm>
          <a:prstGeom prst="line">
            <a:avLst/>
          </a:prstGeom>
          <a:ln w="63500" cmpd="sng">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cxnSpLocks noChangeAspect="1"/>
          </p:cNvCxnSpPr>
          <p:nvPr/>
        </p:nvCxnSpPr>
        <p:spPr bwMode="auto">
          <a:xfrm flipV="1">
            <a:off x="4405764" y="3531919"/>
            <a:ext cx="251998" cy="251998"/>
          </a:xfrm>
          <a:prstGeom prst="line">
            <a:avLst/>
          </a:prstGeom>
          <a:ln w="63500" cmpd="sng">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43" name="TextBox 36"/>
          <p:cNvSpPr txBox="1">
            <a:spLocks noChangeArrowheads="1"/>
          </p:cNvSpPr>
          <p:nvPr/>
        </p:nvSpPr>
        <p:spPr bwMode="auto">
          <a:xfrm>
            <a:off x="7408824" y="3454588"/>
            <a:ext cx="1571631" cy="584772"/>
          </a:xfrm>
          <a:prstGeom prst="rect">
            <a:avLst/>
          </a:prstGeom>
          <a:noFill/>
          <a:ln w="508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r>
              <a:rPr lang="en-GB" sz="1600">
                <a:latin typeface="Arial"/>
                <a:cs typeface="Arial"/>
              </a:rPr>
              <a:t>10 GHz comb (1.35-1.55 </a:t>
            </a:r>
            <a:r>
              <a:rPr lang="el-GR" sz="1600">
                <a:latin typeface="Arial"/>
                <a:cs typeface="Arial"/>
              </a:rPr>
              <a:t>μ</a:t>
            </a:r>
            <a:r>
              <a:rPr lang="en-GB" sz="1600">
                <a:latin typeface="Arial"/>
                <a:cs typeface="Arial"/>
              </a:rPr>
              <a:t>m)</a:t>
            </a:r>
          </a:p>
        </p:txBody>
      </p:sp>
    </p:spTree>
    <p:extLst>
      <p:ext uri="{BB962C8B-B14F-4D97-AF65-F5344CB8AC3E}">
        <p14:creationId xmlns:p14="http://schemas.microsoft.com/office/powerpoint/2010/main" val="37671129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32555" y="688622"/>
            <a:ext cx="8901378" cy="5770811"/>
          </a:xfrm>
          <a:prstGeom prst="rect">
            <a:avLst/>
          </a:prstGeom>
        </p:spPr>
        <p:txBody>
          <a:bodyPr wrap="square">
            <a:spAutoFit/>
          </a:bodyPr>
          <a:lstStyle/>
          <a:p>
            <a:pPr marL="273050" indent="-273050">
              <a:spcBef>
                <a:spcPct val="50000"/>
              </a:spcBef>
            </a:pPr>
            <a:r>
              <a:rPr lang="en-US" b="1" dirty="0" smtClean="0">
                <a:solidFill>
                  <a:srgbClr val="000000"/>
                </a:solidFill>
                <a:latin typeface="Arial"/>
                <a:cs typeface="Arial"/>
              </a:rPr>
              <a:t>Conclusions</a:t>
            </a:r>
            <a:endParaRPr lang="en-US" dirty="0" smtClean="0">
              <a:solidFill>
                <a:srgbClr val="000000"/>
              </a:solidFill>
              <a:latin typeface="Arial"/>
              <a:cs typeface="Arial"/>
            </a:endParaRPr>
          </a:p>
          <a:p>
            <a:pPr marL="273050" indent="-273050">
              <a:spcBef>
                <a:spcPct val="50000"/>
              </a:spcBef>
              <a:buFont typeface="Wingdings" charset="2"/>
              <a:buChar char="v"/>
            </a:pPr>
            <a:r>
              <a:rPr lang="en-US" dirty="0" smtClean="0">
                <a:solidFill>
                  <a:srgbClr val="000000"/>
                </a:solidFill>
                <a:latin typeface="Arial"/>
                <a:cs typeface="Arial"/>
              </a:rPr>
              <a:t>OPO combs</a:t>
            </a:r>
          </a:p>
          <a:p>
            <a:pPr marL="742950" lvl="1" indent="-285750">
              <a:spcBef>
                <a:spcPct val="50000"/>
              </a:spcBef>
              <a:buFont typeface="Wingdings" charset="2"/>
              <a:buChar char="Ø"/>
            </a:pPr>
            <a:r>
              <a:rPr lang="en-US" dirty="0" smtClean="0">
                <a:solidFill>
                  <a:srgbClr val="000000"/>
                </a:solidFill>
                <a:latin typeface="Arial"/>
                <a:cs typeface="Arial"/>
              </a:rPr>
              <a:t>provide wavelengths which are (at best) marginal from existing laser combs</a:t>
            </a:r>
          </a:p>
          <a:p>
            <a:pPr marL="742950" lvl="1" indent="-285750">
              <a:spcBef>
                <a:spcPct val="50000"/>
              </a:spcBef>
              <a:buFont typeface="Wingdings" charset="2"/>
              <a:buChar char="Ø"/>
            </a:pPr>
            <a:r>
              <a:rPr lang="en-US" dirty="0" smtClean="0">
                <a:solidFill>
                  <a:srgbClr val="000000"/>
                </a:solidFill>
                <a:latin typeface="Arial"/>
                <a:cs typeface="Arial"/>
              </a:rPr>
              <a:t>can multiply laser mode </a:t>
            </a:r>
            <a:r>
              <a:rPr lang="en-US" dirty="0" err="1" smtClean="0">
                <a:solidFill>
                  <a:srgbClr val="000000"/>
                </a:solidFill>
                <a:latin typeface="Arial"/>
                <a:cs typeface="Arial"/>
              </a:rPr>
              <a:t>spacings</a:t>
            </a:r>
            <a:r>
              <a:rPr lang="en-US" dirty="0" smtClean="0">
                <a:solidFill>
                  <a:srgbClr val="000000"/>
                </a:solidFill>
                <a:latin typeface="Arial"/>
                <a:cs typeface="Arial"/>
              </a:rPr>
              <a:t> by harmonic pumping</a:t>
            </a:r>
          </a:p>
          <a:p>
            <a:pPr marL="742950" lvl="1" indent="-285750">
              <a:spcBef>
                <a:spcPct val="50000"/>
              </a:spcBef>
              <a:buFont typeface="Wingdings" charset="2"/>
              <a:buChar char="Ø"/>
            </a:pPr>
            <a:r>
              <a:rPr lang="en-US" dirty="0" smtClean="0">
                <a:solidFill>
                  <a:srgbClr val="000000"/>
                </a:solidFill>
                <a:latin typeface="Arial"/>
                <a:cs typeface="Arial"/>
              </a:rPr>
              <a:t>can reach 1 GHz and potentially up to 10 GHz directly, without F-P filtering, with potential advantages of lower noise and better sideband suppression</a:t>
            </a:r>
          </a:p>
          <a:p>
            <a:pPr marL="273050" indent="-273050">
              <a:spcBef>
                <a:spcPct val="50000"/>
              </a:spcBef>
              <a:buFont typeface="Wingdings" charset="2"/>
              <a:buChar char="v"/>
            </a:pPr>
            <a:r>
              <a:rPr lang="en-US" dirty="0" smtClean="0">
                <a:solidFill>
                  <a:srgbClr val="000000"/>
                </a:solidFill>
                <a:latin typeface="Arial"/>
                <a:cs typeface="Arial"/>
              </a:rPr>
              <a:t>Ongoing research attempting to demonstrate multi-GHz comb operation over an extended wavelength </a:t>
            </a:r>
            <a:r>
              <a:rPr lang="en-US" dirty="0" smtClean="0">
                <a:solidFill>
                  <a:srgbClr val="000000"/>
                </a:solidFill>
                <a:latin typeface="Arial"/>
                <a:cs typeface="Arial"/>
              </a:rPr>
              <a:t>range</a:t>
            </a:r>
            <a:endParaRPr lang="en-US" dirty="0" smtClean="0">
              <a:solidFill>
                <a:srgbClr val="000000"/>
              </a:solidFill>
              <a:latin typeface="Arial"/>
              <a:cs typeface="Arial"/>
            </a:endParaRPr>
          </a:p>
          <a:p>
            <a:pPr marL="273050" indent="-273050">
              <a:spcBef>
                <a:spcPct val="50000"/>
              </a:spcBef>
              <a:buFont typeface="Wingdings" charset="2"/>
              <a:buChar char="v"/>
            </a:pPr>
            <a:r>
              <a:rPr lang="en-US" dirty="0" smtClean="0">
                <a:solidFill>
                  <a:srgbClr val="000000"/>
                </a:solidFill>
                <a:latin typeface="Arial"/>
                <a:cs typeface="Arial"/>
              </a:rPr>
              <a:t>Doubly-resonant OPO architecture expected to enable 10-GHz operation</a:t>
            </a:r>
          </a:p>
          <a:p>
            <a:pPr marL="273050" indent="-273050">
              <a:spcBef>
                <a:spcPct val="50000"/>
              </a:spcBef>
              <a:buFont typeface="Wingdings" charset="2"/>
              <a:buChar char="v"/>
            </a:pPr>
            <a:r>
              <a:rPr lang="en-US" dirty="0" smtClean="0">
                <a:solidFill>
                  <a:srgbClr val="000000"/>
                </a:solidFill>
                <a:latin typeface="Arial"/>
                <a:cs typeface="Arial"/>
              </a:rPr>
              <a:t>Direct </a:t>
            </a:r>
            <a:r>
              <a:rPr lang="en-US" dirty="0" err="1">
                <a:solidFill>
                  <a:srgbClr val="000000"/>
                </a:solidFill>
                <a:latin typeface="Arial"/>
                <a:cs typeface="Arial"/>
              </a:rPr>
              <a:t>s</a:t>
            </a:r>
            <a:r>
              <a:rPr lang="en-US" dirty="0" err="1" smtClean="0">
                <a:solidFill>
                  <a:srgbClr val="000000"/>
                </a:solidFill>
                <a:latin typeface="Arial"/>
                <a:cs typeface="Arial"/>
              </a:rPr>
              <a:t>tabilisation</a:t>
            </a:r>
            <a:r>
              <a:rPr lang="en-US" dirty="0" smtClean="0">
                <a:solidFill>
                  <a:srgbClr val="000000"/>
                </a:solidFill>
                <a:latin typeface="Arial"/>
                <a:cs typeface="Arial"/>
              </a:rPr>
              <a:t> to a </a:t>
            </a:r>
            <a:r>
              <a:rPr lang="en-US" dirty="0" err="1" smtClean="0">
                <a:solidFill>
                  <a:srgbClr val="000000"/>
                </a:solidFill>
                <a:latin typeface="Arial"/>
                <a:cs typeface="Arial"/>
              </a:rPr>
              <a:t>Rb</a:t>
            </a:r>
            <a:r>
              <a:rPr lang="en-US" dirty="0" smtClean="0">
                <a:solidFill>
                  <a:srgbClr val="000000"/>
                </a:solidFill>
                <a:latin typeface="Arial"/>
                <a:cs typeface="Arial"/>
              </a:rPr>
              <a:t> optical transition will ensure traceability of comb line frequencies, without f-to-2f </a:t>
            </a:r>
            <a:r>
              <a:rPr lang="en-US" dirty="0" err="1" smtClean="0">
                <a:solidFill>
                  <a:srgbClr val="000000"/>
                </a:solidFill>
                <a:latin typeface="Arial"/>
                <a:cs typeface="Arial"/>
              </a:rPr>
              <a:t>stabilisation</a:t>
            </a:r>
            <a:endParaRPr lang="en-GB" dirty="0" smtClean="0">
              <a:solidFill>
                <a:srgbClr val="000000"/>
              </a:solidFill>
              <a:latin typeface="Arial"/>
              <a:cs typeface="Arial"/>
            </a:endParaRPr>
          </a:p>
          <a:p>
            <a:pPr marL="273050" indent="-273050">
              <a:spcBef>
                <a:spcPct val="50000"/>
              </a:spcBef>
              <a:buFont typeface="Wingdings" charset="2"/>
              <a:buChar char="v"/>
            </a:pPr>
            <a:r>
              <a:rPr lang="en-US" dirty="0" smtClean="0">
                <a:solidFill>
                  <a:srgbClr val="000000"/>
                </a:solidFill>
                <a:latin typeface="Arial"/>
                <a:cs typeface="Arial"/>
              </a:rPr>
              <a:t>Applications beyond spectrograph calibration such as dual-comb spectroscopy</a:t>
            </a:r>
          </a:p>
          <a:p>
            <a:pPr>
              <a:spcBef>
                <a:spcPct val="50000"/>
              </a:spcBef>
            </a:pPr>
            <a:r>
              <a:rPr lang="en-US" b="1" dirty="0" smtClean="0">
                <a:solidFill>
                  <a:srgbClr val="000000"/>
                </a:solidFill>
                <a:latin typeface="Arial"/>
                <a:cs typeface="Arial"/>
              </a:rPr>
              <a:t>Acknowledgements</a:t>
            </a:r>
          </a:p>
          <a:p>
            <a:pPr>
              <a:spcBef>
                <a:spcPts val="480"/>
              </a:spcBef>
            </a:pPr>
            <a:r>
              <a:rPr lang="en-US" dirty="0" smtClean="0">
                <a:solidFill>
                  <a:srgbClr val="000000"/>
                </a:solidFill>
                <a:latin typeface="Arial"/>
                <a:cs typeface="Arial"/>
              </a:rPr>
              <a:t>Dr. </a:t>
            </a:r>
            <a:r>
              <a:rPr lang="en-US" dirty="0" err="1" smtClean="0">
                <a:solidFill>
                  <a:srgbClr val="000000"/>
                </a:solidFill>
                <a:latin typeface="Arial"/>
                <a:cs typeface="Arial"/>
              </a:rPr>
              <a:t>Jinghua</a:t>
            </a:r>
            <a:r>
              <a:rPr lang="en-US" dirty="0" smtClean="0">
                <a:solidFill>
                  <a:srgbClr val="000000"/>
                </a:solidFill>
                <a:latin typeface="Arial"/>
                <a:cs typeface="Arial"/>
              </a:rPr>
              <a:t> Sun, Barry Gale, Dr. Teresa </a:t>
            </a:r>
            <a:r>
              <a:rPr lang="en-US" dirty="0" err="1" smtClean="0">
                <a:solidFill>
                  <a:srgbClr val="000000"/>
                </a:solidFill>
                <a:latin typeface="Arial"/>
                <a:cs typeface="Arial"/>
              </a:rPr>
              <a:t>Ferreiro</a:t>
            </a:r>
            <a:r>
              <a:rPr lang="en-US" dirty="0" smtClean="0">
                <a:solidFill>
                  <a:srgbClr val="000000"/>
                </a:solidFill>
                <a:latin typeface="Arial"/>
                <a:cs typeface="Arial"/>
              </a:rPr>
              <a:t>, Dr. </a:t>
            </a:r>
            <a:r>
              <a:rPr lang="en-US" dirty="0">
                <a:solidFill>
                  <a:srgbClr val="000000"/>
                </a:solidFill>
                <a:latin typeface="Arial"/>
                <a:cs typeface="Arial"/>
              </a:rPr>
              <a:t>Richard McCracken, </a:t>
            </a:r>
            <a:endParaRPr lang="en-US" dirty="0" smtClean="0">
              <a:solidFill>
                <a:srgbClr val="000000"/>
              </a:solidFill>
              <a:latin typeface="Arial"/>
              <a:cs typeface="Arial"/>
            </a:endParaRPr>
          </a:p>
          <a:p>
            <a:r>
              <a:rPr lang="en-US" dirty="0" smtClean="0">
                <a:solidFill>
                  <a:srgbClr val="000000"/>
                </a:solidFill>
                <a:latin typeface="Arial"/>
                <a:cs typeface="Arial"/>
              </a:rPr>
              <a:t>Dr</a:t>
            </a:r>
            <a:r>
              <a:rPr lang="en-US" dirty="0">
                <a:solidFill>
                  <a:srgbClr val="000000"/>
                </a:solidFill>
                <a:latin typeface="Arial"/>
                <a:cs typeface="Arial"/>
              </a:rPr>
              <a:t>. Tobi </a:t>
            </a:r>
            <a:r>
              <a:rPr lang="en-US" dirty="0" err="1">
                <a:solidFill>
                  <a:srgbClr val="000000"/>
                </a:solidFill>
                <a:latin typeface="Arial"/>
                <a:cs typeface="Arial"/>
              </a:rPr>
              <a:t>Lamour</a:t>
            </a:r>
            <a:r>
              <a:rPr lang="en-US" dirty="0">
                <a:solidFill>
                  <a:srgbClr val="000000"/>
                </a:solidFill>
                <a:latin typeface="Arial"/>
                <a:cs typeface="Arial"/>
              </a:rPr>
              <a:t>, </a:t>
            </a:r>
            <a:r>
              <a:rPr lang="en-US" dirty="0" smtClean="0">
                <a:solidFill>
                  <a:srgbClr val="000000"/>
                </a:solidFill>
                <a:latin typeface="Arial"/>
                <a:cs typeface="Arial"/>
              </a:rPr>
              <a:t>Dr. </a:t>
            </a:r>
            <a:r>
              <a:rPr lang="en-US" dirty="0" err="1" smtClean="0">
                <a:solidFill>
                  <a:srgbClr val="000000"/>
                </a:solidFill>
                <a:latin typeface="Arial"/>
                <a:cs typeface="Arial"/>
              </a:rPr>
              <a:t>Zhaowei</a:t>
            </a:r>
            <a:r>
              <a:rPr lang="en-US" dirty="0" smtClean="0">
                <a:solidFill>
                  <a:srgbClr val="000000"/>
                </a:solidFill>
                <a:latin typeface="Arial"/>
                <a:cs typeface="Arial"/>
              </a:rPr>
              <a:t> Zhang, </a:t>
            </a:r>
            <a:r>
              <a:rPr lang="en-US" dirty="0" err="1" smtClean="0">
                <a:solidFill>
                  <a:srgbClr val="000000"/>
                </a:solidFill>
                <a:latin typeface="Arial"/>
                <a:cs typeface="Arial"/>
              </a:rPr>
              <a:t>Karolis</a:t>
            </a:r>
            <a:r>
              <a:rPr lang="en-US" dirty="0" smtClean="0">
                <a:solidFill>
                  <a:srgbClr val="000000"/>
                </a:solidFill>
                <a:latin typeface="Arial"/>
                <a:cs typeface="Arial"/>
              </a:rPr>
              <a:t> </a:t>
            </a:r>
            <a:r>
              <a:rPr lang="en-US" dirty="0" err="1" smtClean="0">
                <a:solidFill>
                  <a:srgbClr val="000000"/>
                </a:solidFill>
                <a:latin typeface="Arial"/>
                <a:cs typeface="Arial"/>
              </a:rPr>
              <a:t>Balskus</a:t>
            </a:r>
            <a:r>
              <a:rPr lang="en-US" dirty="0" smtClean="0">
                <a:solidFill>
                  <a:srgbClr val="000000"/>
                </a:solidFill>
                <a:latin typeface="Arial"/>
                <a:cs typeface="Arial"/>
              </a:rPr>
              <a:t>, Stuart Leitch.</a:t>
            </a:r>
            <a:endParaRPr lang="en-US" dirty="0" smtClean="0">
              <a:solidFill>
                <a:srgbClr val="000000"/>
              </a:solidFill>
              <a:latin typeface="Arial"/>
              <a:cs typeface="Arial"/>
            </a:endParaRPr>
          </a:p>
        </p:txBody>
      </p:sp>
    </p:spTree>
    <p:extLst>
      <p:ext uri="{BB962C8B-B14F-4D97-AF65-F5344CB8AC3E}">
        <p14:creationId xmlns:p14="http://schemas.microsoft.com/office/powerpoint/2010/main" val="42283255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1314416" y="1022564"/>
            <a:ext cx="6526323" cy="5093702"/>
          </a:xfrm>
          <a:prstGeom prst="rect">
            <a:avLst/>
          </a:prstGeom>
        </p:spPr>
        <p:txBody>
          <a:bodyPr wrap="square">
            <a:spAutoFit/>
          </a:bodyPr>
          <a:lstStyle/>
          <a:p>
            <a:pPr marL="346075" indent="-342900">
              <a:spcBef>
                <a:spcPct val="50000"/>
              </a:spcBef>
              <a:buFont typeface="Wingdings" charset="2"/>
              <a:buChar char="v"/>
            </a:pPr>
            <a:r>
              <a:rPr lang="en-US" sz="2000" dirty="0">
                <a:latin typeface="Arial"/>
                <a:cs typeface="Arial"/>
              </a:rPr>
              <a:t>Motivation – HIRES calibration requirements</a:t>
            </a:r>
          </a:p>
          <a:p>
            <a:pPr marL="346075" indent="-342900">
              <a:spcBef>
                <a:spcPct val="50000"/>
              </a:spcBef>
              <a:buFont typeface="Wingdings" charset="2"/>
              <a:buChar char="v"/>
            </a:pPr>
            <a:r>
              <a:rPr lang="en-US" sz="2000" dirty="0">
                <a:latin typeface="Arial"/>
                <a:cs typeface="Arial"/>
              </a:rPr>
              <a:t>Introduction to OPO frequency comb technology</a:t>
            </a:r>
          </a:p>
          <a:p>
            <a:pPr marL="803275" lvl="1" indent="-342900">
              <a:spcBef>
                <a:spcPts val="700"/>
              </a:spcBef>
              <a:buFont typeface="Wingdings" charset="2"/>
              <a:buChar char="v"/>
            </a:pPr>
            <a:r>
              <a:rPr lang="en-US" sz="2000" dirty="0" smtClean="0">
                <a:latin typeface="Arial"/>
                <a:cs typeface="Arial"/>
              </a:rPr>
              <a:t>Concepts and </a:t>
            </a:r>
            <a:r>
              <a:rPr lang="en-US" sz="2000" dirty="0">
                <a:latin typeface="Arial"/>
                <a:cs typeface="Arial"/>
              </a:rPr>
              <a:t>o</a:t>
            </a:r>
            <a:r>
              <a:rPr lang="en-US" sz="2000" dirty="0" smtClean="0">
                <a:latin typeface="Arial"/>
                <a:cs typeface="Arial"/>
              </a:rPr>
              <a:t>perating </a:t>
            </a:r>
            <a:r>
              <a:rPr lang="en-US" sz="2000" dirty="0">
                <a:latin typeface="Arial"/>
                <a:cs typeface="Arial"/>
              </a:rPr>
              <a:t>principles</a:t>
            </a:r>
          </a:p>
          <a:p>
            <a:pPr marL="803275" lvl="1" indent="-342900">
              <a:spcBef>
                <a:spcPts val="700"/>
              </a:spcBef>
              <a:buFont typeface="Wingdings" charset="2"/>
              <a:buChar char="v"/>
            </a:pPr>
            <a:r>
              <a:rPr lang="en-US" sz="2000" dirty="0">
                <a:latin typeface="Arial"/>
                <a:cs typeface="Arial"/>
              </a:rPr>
              <a:t>Comb-offset control in a fs OPO</a:t>
            </a:r>
          </a:p>
          <a:p>
            <a:pPr marL="346075" indent="-342900">
              <a:spcBef>
                <a:spcPct val="50000"/>
              </a:spcBef>
              <a:buFont typeface="Wingdings" charset="2"/>
              <a:buChar char="v"/>
            </a:pPr>
            <a:r>
              <a:rPr lang="en-US" sz="2000" dirty="0">
                <a:latin typeface="Arial"/>
                <a:cs typeface="Arial"/>
              </a:rPr>
              <a:t>Comb stability characterisations</a:t>
            </a:r>
          </a:p>
          <a:p>
            <a:pPr marL="803275" lvl="1" indent="-342900">
              <a:spcBef>
                <a:spcPts val="700"/>
              </a:spcBef>
              <a:buFont typeface="Wingdings" charset="2"/>
              <a:buChar char="v"/>
            </a:pPr>
            <a:r>
              <a:rPr lang="en-US" sz="2000" dirty="0">
                <a:latin typeface="Arial"/>
                <a:cs typeface="Arial"/>
              </a:rPr>
              <a:t>250-MHz OPO comb</a:t>
            </a:r>
          </a:p>
          <a:p>
            <a:pPr marL="803275" lvl="1" indent="-342900">
              <a:spcBef>
                <a:spcPts val="700"/>
              </a:spcBef>
              <a:buFont typeface="Wingdings" charset="2"/>
              <a:buChar char="v"/>
            </a:pPr>
            <a:r>
              <a:rPr lang="en-US" sz="2000" dirty="0">
                <a:latin typeface="Arial"/>
                <a:cs typeface="Arial"/>
              </a:rPr>
              <a:t>333-MHz OPO comb</a:t>
            </a:r>
          </a:p>
          <a:p>
            <a:pPr marL="803275" lvl="1" indent="-342900">
              <a:spcBef>
                <a:spcPts val="700"/>
              </a:spcBef>
              <a:buFont typeface="Wingdings" charset="2"/>
              <a:buChar char="v"/>
            </a:pPr>
            <a:r>
              <a:rPr lang="en-US" sz="2000" dirty="0">
                <a:latin typeface="Arial"/>
                <a:cs typeface="Arial"/>
              </a:rPr>
              <a:t>Harmonically-pumped 1-GHz OPO comb</a:t>
            </a:r>
          </a:p>
          <a:p>
            <a:pPr marL="803275" lvl="1" indent="-342900">
              <a:spcBef>
                <a:spcPts val="700"/>
              </a:spcBef>
              <a:buFont typeface="Wingdings" charset="2"/>
              <a:buChar char="v"/>
            </a:pPr>
            <a:r>
              <a:rPr lang="en-US" sz="2000" dirty="0">
                <a:latin typeface="Arial"/>
                <a:cs typeface="Arial"/>
              </a:rPr>
              <a:t>Fundamentally-pumped 1-GHz OPO comb</a:t>
            </a:r>
          </a:p>
          <a:p>
            <a:pPr marL="346075" indent="-342900">
              <a:spcBef>
                <a:spcPct val="50000"/>
              </a:spcBef>
              <a:buFont typeface="Wingdings" charset="2"/>
              <a:buChar char="v"/>
            </a:pPr>
            <a:r>
              <a:rPr lang="en-US" sz="2000" dirty="0">
                <a:latin typeface="Arial"/>
                <a:cs typeface="Arial"/>
              </a:rPr>
              <a:t>Towards multi-GHz OPO combs</a:t>
            </a:r>
          </a:p>
          <a:p>
            <a:pPr marL="803275" lvl="1" indent="-342900">
              <a:spcBef>
                <a:spcPts val="700"/>
              </a:spcBef>
              <a:buFont typeface="Wingdings" charset="2"/>
              <a:buChar char="v"/>
            </a:pPr>
            <a:r>
              <a:rPr lang="en-US" sz="2000" dirty="0">
                <a:latin typeface="Arial"/>
                <a:cs typeface="Arial"/>
              </a:rPr>
              <a:t>FP-filtering to 10-GHz</a:t>
            </a:r>
          </a:p>
          <a:p>
            <a:pPr marL="803275" lvl="1" indent="-342900">
              <a:spcBef>
                <a:spcPts val="700"/>
              </a:spcBef>
              <a:buFont typeface="Wingdings" charset="2"/>
              <a:buChar char="v"/>
            </a:pPr>
            <a:r>
              <a:rPr lang="en-US" sz="2000" dirty="0">
                <a:latin typeface="Arial"/>
                <a:cs typeface="Arial"/>
              </a:rPr>
              <a:t>Progress towards 10-GHz OPO combs</a:t>
            </a:r>
          </a:p>
        </p:txBody>
      </p:sp>
      <p:sp>
        <p:nvSpPr>
          <p:cNvPr id="3" name="Rectangle 2"/>
          <p:cNvSpPr/>
          <p:nvPr/>
        </p:nvSpPr>
        <p:spPr>
          <a:xfrm>
            <a:off x="1371600" y="169335"/>
            <a:ext cx="6544733" cy="369332"/>
          </a:xfrm>
          <a:prstGeom prst="rect">
            <a:avLst/>
          </a:prstGeom>
        </p:spPr>
        <p:txBody>
          <a:bodyPr wrap="square">
            <a:spAutoFit/>
          </a:bodyPr>
          <a:lstStyle/>
          <a:p>
            <a:pPr algn="ctr">
              <a:spcBef>
                <a:spcPct val="50000"/>
              </a:spcBef>
            </a:pPr>
            <a:r>
              <a:rPr lang="en-US" b="1" dirty="0" smtClean="0">
                <a:solidFill>
                  <a:srgbClr val="000000"/>
                </a:solidFill>
                <a:latin typeface="Arial"/>
                <a:cs typeface="Arial"/>
              </a:rPr>
              <a:t>Outline</a:t>
            </a:r>
            <a:endParaRPr lang="en-US" b="1" dirty="0">
              <a:solidFill>
                <a:srgbClr val="000000"/>
              </a:solidFill>
              <a:latin typeface="Arial"/>
              <a:cs typeface="Arial"/>
            </a:endParaRPr>
          </a:p>
        </p:txBody>
      </p:sp>
    </p:spTree>
    <p:extLst>
      <p:ext uri="{BB962C8B-B14F-4D97-AF65-F5344CB8AC3E}">
        <p14:creationId xmlns:p14="http://schemas.microsoft.com/office/powerpoint/2010/main" val="6660256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863615" y="2090522"/>
            <a:ext cx="7272862" cy="3342277"/>
            <a:chOff x="76203" y="1281506"/>
            <a:chExt cx="9067797" cy="4167147"/>
          </a:xfrm>
        </p:grpSpPr>
        <p:pic>
          <p:nvPicPr>
            <p:cNvPr id="62" name="Picture 61"/>
            <p:cNvPicPr>
              <a:picLocks noChangeAspect="1"/>
            </p:cNvPicPr>
            <p:nvPr/>
          </p:nvPicPr>
          <p:blipFill>
            <a:blip r:embed="rId3"/>
            <a:stretch>
              <a:fillRect/>
            </a:stretch>
          </p:blipFill>
          <p:spPr>
            <a:xfrm>
              <a:off x="76203" y="1281506"/>
              <a:ext cx="8936326" cy="3752483"/>
            </a:xfrm>
            <a:prstGeom prst="rect">
              <a:avLst/>
            </a:prstGeom>
          </p:spPr>
        </p:pic>
        <p:sp>
          <p:nvSpPr>
            <p:cNvPr id="63" name="Rectangle 62"/>
            <p:cNvSpPr/>
            <p:nvPr/>
          </p:nvSpPr>
          <p:spPr>
            <a:xfrm>
              <a:off x="172038" y="1354667"/>
              <a:ext cx="8839198" cy="298873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4" name="Rectangle 63"/>
            <p:cNvSpPr/>
            <p:nvPr/>
          </p:nvSpPr>
          <p:spPr>
            <a:xfrm>
              <a:off x="337137" y="1972480"/>
              <a:ext cx="869950" cy="978958"/>
            </a:xfrm>
            <a:prstGeom prst="rect">
              <a:avLst/>
            </a:prstGeom>
            <a:gradFill flip="none" rotWithShape="1">
              <a:gsLst>
                <a:gs pos="0">
                  <a:srgbClr val="0000FF"/>
                </a:gs>
                <a:gs pos="100000">
                  <a:srgbClr val="FF0000"/>
                </a:gs>
                <a:gs pos="41000">
                  <a:srgbClr val="008000"/>
                </a:gs>
                <a:gs pos="48000">
                  <a:srgbClr val="FFFF00"/>
                </a:gs>
                <a:gs pos="61000">
                  <a:srgbClr val="FF6600"/>
                </a:gs>
                <a:gs pos="19000">
                  <a:srgbClr val="00FFCC"/>
                </a:gs>
              </a:gsLst>
              <a:lin ang="0" scaled="1"/>
              <a:tileRect/>
            </a:gra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5" name="Rectangle 64"/>
            <p:cNvSpPr/>
            <p:nvPr/>
          </p:nvSpPr>
          <p:spPr>
            <a:xfrm>
              <a:off x="485304" y="3262593"/>
              <a:ext cx="724958" cy="978958"/>
            </a:xfrm>
            <a:prstGeom prst="rect">
              <a:avLst/>
            </a:prstGeom>
            <a:gradFill flip="none" rotWithShape="1">
              <a:gsLst>
                <a:gs pos="0">
                  <a:srgbClr val="00FFCC"/>
                </a:gs>
                <a:gs pos="100000">
                  <a:srgbClr val="FF0000"/>
                </a:gs>
                <a:gs pos="27000">
                  <a:srgbClr val="008000"/>
                </a:gs>
                <a:gs pos="37000">
                  <a:srgbClr val="FFFF00"/>
                </a:gs>
                <a:gs pos="52000">
                  <a:srgbClr val="FF6600"/>
                </a:gs>
              </a:gsLst>
              <a:lin ang="0" scaled="1"/>
              <a:tileRect/>
            </a:gra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6" name="Rectangle 65"/>
            <p:cNvSpPr/>
            <p:nvPr/>
          </p:nvSpPr>
          <p:spPr>
            <a:xfrm>
              <a:off x="1201795" y="3262593"/>
              <a:ext cx="2847975" cy="978958"/>
            </a:xfrm>
            <a:prstGeom prst="rect">
              <a:avLst/>
            </a:prstGeom>
            <a:gradFill flip="none" rotWithShape="1">
              <a:gsLst>
                <a:gs pos="0">
                  <a:srgbClr val="FF0000"/>
                </a:gs>
                <a:gs pos="100000">
                  <a:schemeClr val="tx1"/>
                </a:gs>
              </a:gsLst>
              <a:lin ang="0" scaled="1"/>
              <a:tileRect/>
            </a:gra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7" name="Rectangle 66"/>
            <p:cNvSpPr/>
            <p:nvPr/>
          </p:nvSpPr>
          <p:spPr>
            <a:xfrm>
              <a:off x="1685454" y="1972480"/>
              <a:ext cx="1413934" cy="978958"/>
            </a:xfrm>
            <a:prstGeom prst="rect">
              <a:avLst/>
            </a:prstGeom>
            <a:no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8" name="Rectangle 67"/>
            <p:cNvSpPr/>
            <p:nvPr/>
          </p:nvSpPr>
          <p:spPr>
            <a:xfrm>
              <a:off x="3099388" y="1972480"/>
              <a:ext cx="5708649" cy="978958"/>
            </a:xfrm>
            <a:prstGeom prst="rect">
              <a:avLst/>
            </a:prstGeom>
            <a:no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9" name="Rectangle 68"/>
            <p:cNvSpPr/>
            <p:nvPr/>
          </p:nvSpPr>
          <p:spPr>
            <a:xfrm>
              <a:off x="1207087" y="1972480"/>
              <a:ext cx="2847975" cy="978958"/>
            </a:xfrm>
            <a:prstGeom prst="rect">
              <a:avLst/>
            </a:prstGeom>
            <a:gradFill flip="none" rotWithShape="1">
              <a:gsLst>
                <a:gs pos="0">
                  <a:srgbClr val="FF0000"/>
                </a:gs>
                <a:gs pos="100000">
                  <a:schemeClr val="tx1"/>
                </a:gs>
              </a:gsLst>
              <a:lin ang="0" scaled="1"/>
              <a:tileRect/>
            </a:gra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cxnSp>
          <p:nvCxnSpPr>
            <p:cNvPr id="70" name="Straight Connector 69"/>
            <p:cNvCxnSpPr/>
            <p:nvPr/>
          </p:nvCxnSpPr>
          <p:spPr>
            <a:xfrm rot="5400000">
              <a:off x="2523125" y="2461165"/>
              <a:ext cx="1146175" cy="1588"/>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895937" y="1892047"/>
              <a:ext cx="304800" cy="1139825"/>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2" name="Rectangle 71"/>
            <p:cNvSpPr/>
            <p:nvPr/>
          </p:nvSpPr>
          <p:spPr>
            <a:xfrm>
              <a:off x="1308687" y="1892047"/>
              <a:ext cx="374650" cy="1139825"/>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3" name="Rectangle 72"/>
            <p:cNvSpPr/>
            <p:nvPr/>
          </p:nvSpPr>
          <p:spPr>
            <a:xfrm>
              <a:off x="4049770" y="1972480"/>
              <a:ext cx="4749800" cy="978958"/>
            </a:xfrm>
            <a:prstGeom prst="rect">
              <a:avLst/>
            </a:prstGeom>
            <a:solidFill>
              <a:schemeClr val="tx1"/>
            </a:soli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4" name="TextBox 73"/>
            <p:cNvSpPr txBox="1"/>
            <p:nvPr/>
          </p:nvSpPr>
          <p:spPr>
            <a:xfrm>
              <a:off x="5633041" y="2302950"/>
              <a:ext cx="838026" cy="460483"/>
            </a:xfrm>
            <a:prstGeom prst="rect">
              <a:avLst/>
            </a:prstGeom>
            <a:noFill/>
            <a:ln>
              <a:noFill/>
            </a:ln>
          </p:spPr>
          <p:txBody>
            <a:bodyPr wrap="none" rtlCol="0">
              <a:spAutoFit/>
            </a:bodyPr>
            <a:lstStyle/>
            <a:p>
              <a:r>
                <a:rPr lang="en-US" b="1">
                  <a:ln w="0">
                    <a:solidFill>
                      <a:schemeClr val="tx1">
                        <a:alpha val="51000"/>
                      </a:schemeClr>
                    </a:solidFill>
                  </a:ln>
                  <a:solidFill>
                    <a:schemeClr val="bg1"/>
                  </a:solidFill>
                  <a:latin typeface="Arial"/>
                  <a:cs typeface="Arial"/>
                </a:rPr>
                <a:t>idler</a:t>
              </a:r>
            </a:p>
          </p:txBody>
        </p:sp>
        <p:sp>
          <p:nvSpPr>
            <p:cNvPr id="75" name="TextBox 74"/>
            <p:cNvSpPr txBox="1"/>
            <p:nvPr/>
          </p:nvSpPr>
          <p:spPr>
            <a:xfrm>
              <a:off x="1933106" y="2302950"/>
              <a:ext cx="1061886" cy="460483"/>
            </a:xfrm>
            <a:prstGeom prst="rect">
              <a:avLst/>
            </a:prstGeom>
            <a:noFill/>
            <a:ln>
              <a:noFill/>
            </a:ln>
          </p:spPr>
          <p:txBody>
            <a:bodyPr wrap="none" rtlCol="0">
              <a:spAutoFit/>
            </a:bodyPr>
            <a:lstStyle/>
            <a:p>
              <a:r>
                <a:rPr lang="en-US" b="1">
                  <a:ln w="0">
                    <a:solidFill>
                      <a:schemeClr val="tx1">
                        <a:alpha val="51000"/>
                      </a:schemeClr>
                    </a:solidFill>
                  </a:ln>
                  <a:solidFill>
                    <a:schemeClr val="bg1"/>
                  </a:solidFill>
                  <a:latin typeface="Arial"/>
                  <a:cs typeface="Arial"/>
                </a:rPr>
                <a:t>signal</a:t>
              </a:r>
            </a:p>
          </p:txBody>
        </p:sp>
        <p:sp>
          <p:nvSpPr>
            <p:cNvPr id="76" name="TextBox 75"/>
            <p:cNvSpPr txBox="1"/>
            <p:nvPr/>
          </p:nvSpPr>
          <p:spPr>
            <a:xfrm>
              <a:off x="866313" y="3522147"/>
              <a:ext cx="2741058" cy="460483"/>
            </a:xfrm>
            <a:prstGeom prst="rect">
              <a:avLst/>
            </a:prstGeom>
            <a:noFill/>
            <a:ln>
              <a:noFill/>
            </a:ln>
          </p:spPr>
          <p:txBody>
            <a:bodyPr wrap="none" rtlCol="0">
              <a:spAutoFit/>
            </a:bodyPr>
            <a:lstStyle/>
            <a:p>
              <a:r>
                <a:rPr lang="en-US" b="1">
                  <a:ln w="0">
                    <a:solidFill>
                      <a:schemeClr val="tx1">
                        <a:alpha val="51000"/>
                      </a:schemeClr>
                    </a:solidFill>
                  </a:ln>
                  <a:solidFill>
                    <a:schemeClr val="bg1"/>
                  </a:solidFill>
                  <a:latin typeface="Arial"/>
                  <a:cs typeface="Arial"/>
                </a:rPr>
                <a:t>signal &amp; idler SHG</a:t>
              </a:r>
              <a:endParaRPr lang="en-US" b="1" baseline="-25000">
                <a:ln w="0">
                  <a:solidFill>
                    <a:schemeClr val="tx1">
                      <a:alpha val="51000"/>
                    </a:schemeClr>
                  </a:solidFill>
                </a:ln>
                <a:solidFill>
                  <a:schemeClr val="bg1"/>
                </a:solidFill>
                <a:latin typeface="Arial"/>
                <a:cs typeface="Arial"/>
              </a:endParaRPr>
            </a:p>
          </p:txBody>
        </p:sp>
        <p:sp>
          <p:nvSpPr>
            <p:cNvPr id="77" name="Rectangle 76"/>
            <p:cNvSpPr/>
            <p:nvPr/>
          </p:nvSpPr>
          <p:spPr>
            <a:xfrm>
              <a:off x="163571" y="1326092"/>
              <a:ext cx="8854016" cy="3022600"/>
            </a:xfrm>
            <a:prstGeom prst="rect">
              <a:avLst/>
            </a:prstGeom>
            <a:noFill/>
            <a:ln w="571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8" name="TextBox 77"/>
            <p:cNvSpPr txBox="1"/>
            <p:nvPr/>
          </p:nvSpPr>
          <p:spPr>
            <a:xfrm>
              <a:off x="237652" y="1363131"/>
              <a:ext cx="3445245" cy="460483"/>
            </a:xfrm>
            <a:prstGeom prst="rect">
              <a:avLst/>
            </a:prstGeom>
            <a:noFill/>
          </p:spPr>
          <p:txBody>
            <a:bodyPr wrap="none" rtlCol="0">
              <a:spAutoFit/>
            </a:bodyPr>
            <a:lstStyle/>
            <a:p>
              <a:pPr algn="ctr"/>
              <a:r>
                <a:rPr lang="en-US" dirty="0">
                  <a:ln w="0">
                    <a:noFill/>
                  </a:ln>
                  <a:latin typeface="Arial"/>
                  <a:cs typeface="Arial"/>
                </a:rPr>
                <a:t>pump, signal &amp; idler SFM</a:t>
              </a:r>
              <a:endParaRPr lang="en-US" baseline="-25000" dirty="0">
                <a:ln w="0">
                  <a:noFill/>
                </a:ln>
                <a:latin typeface="Arial"/>
                <a:cs typeface="Arial"/>
              </a:endParaRPr>
            </a:p>
          </p:txBody>
        </p:sp>
        <p:grpSp>
          <p:nvGrpSpPr>
            <p:cNvPr id="79" name="Group 78"/>
            <p:cNvGrpSpPr/>
            <p:nvPr/>
          </p:nvGrpSpPr>
          <p:grpSpPr>
            <a:xfrm>
              <a:off x="287869" y="1913451"/>
              <a:ext cx="8602132" cy="2387612"/>
              <a:chOff x="177797" y="1913451"/>
              <a:chExt cx="8839198" cy="2387612"/>
            </a:xfrm>
          </p:grpSpPr>
          <p:sp>
            <p:nvSpPr>
              <p:cNvPr id="91" name="Rectangle 90"/>
              <p:cNvSpPr/>
              <p:nvPr/>
            </p:nvSpPr>
            <p:spPr>
              <a:xfrm>
                <a:off x="177797" y="1913451"/>
                <a:ext cx="8839198" cy="296333"/>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2" name="Rectangle 91"/>
              <p:cNvSpPr/>
              <p:nvPr/>
            </p:nvSpPr>
            <p:spPr>
              <a:xfrm>
                <a:off x="177797" y="2844783"/>
                <a:ext cx="8839198" cy="58421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3" name="Rectangle 92"/>
              <p:cNvSpPr/>
              <p:nvPr/>
            </p:nvSpPr>
            <p:spPr>
              <a:xfrm>
                <a:off x="177797" y="4055531"/>
                <a:ext cx="8839198" cy="245532"/>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80" name="Left Bracket 79"/>
            <p:cNvSpPr/>
            <p:nvPr/>
          </p:nvSpPr>
          <p:spPr>
            <a:xfrm rot="5400000">
              <a:off x="790103" y="1608673"/>
              <a:ext cx="67736" cy="1015999"/>
            </a:xfrm>
            <a:prstGeom prst="leftBracket">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cxnSp>
          <p:nvCxnSpPr>
            <p:cNvPr id="81" name="Straight Connector 80"/>
            <p:cNvCxnSpPr/>
            <p:nvPr/>
          </p:nvCxnSpPr>
          <p:spPr>
            <a:xfrm rot="5400000">
              <a:off x="684271" y="1943894"/>
              <a:ext cx="279400" cy="0"/>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2" name="Picture 81"/>
            <p:cNvPicPr>
              <a:picLocks noChangeAspect="1"/>
            </p:cNvPicPr>
            <p:nvPr/>
          </p:nvPicPr>
          <p:blipFill>
            <a:blip r:embed="rId4">
              <a:clrChange>
                <a:clrFrom>
                  <a:srgbClr val="FFFFFF"/>
                </a:clrFrom>
                <a:clrTo>
                  <a:srgbClr val="FFFFFF">
                    <a:alpha val="0"/>
                  </a:srgbClr>
                </a:clrTo>
              </a:clrChange>
            </a:blip>
            <a:stretch>
              <a:fillRect/>
            </a:stretch>
          </p:blipFill>
          <p:spPr>
            <a:xfrm>
              <a:off x="388284" y="4209311"/>
              <a:ext cx="8556117" cy="123063"/>
            </a:xfrm>
            <a:prstGeom prst="rect">
              <a:avLst/>
            </a:prstGeom>
          </p:spPr>
        </p:pic>
        <p:sp>
          <p:nvSpPr>
            <p:cNvPr id="83" name="TextBox 82"/>
            <p:cNvSpPr txBox="1"/>
            <p:nvPr/>
          </p:nvSpPr>
          <p:spPr>
            <a:xfrm>
              <a:off x="1015998" y="2836333"/>
              <a:ext cx="5435600" cy="383736"/>
            </a:xfrm>
            <a:prstGeom prst="rect">
              <a:avLst/>
            </a:prstGeom>
            <a:noFill/>
          </p:spPr>
          <p:txBody>
            <a:bodyPr wrap="square" rtlCol="0">
              <a:spAutoFit/>
            </a:bodyPr>
            <a:lstStyle/>
            <a:p>
              <a:r>
                <a:rPr lang="en-US" sz="1400">
                  <a:latin typeface="Arial"/>
                  <a:cs typeface="Arial"/>
                </a:rPr>
                <a:t>ESPRESSO</a:t>
              </a:r>
            </a:p>
          </p:txBody>
        </p:sp>
        <p:sp>
          <p:nvSpPr>
            <p:cNvPr id="84" name="Rectangle 83"/>
            <p:cNvSpPr/>
            <p:nvPr/>
          </p:nvSpPr>
          <p:spPr>
            <a:xfrm>
              <a:off x="160868" y="2971799"/>
              <a:ext cx="863600" cy="1354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5" name="Rectangle 84"/>
            <p:cNvSpPr/>
            <p:nvPr/>
          </p:nvSpPr>
          <p:spPr>
            <a:xfrm>
              <a:off x="160867" y="3183466"/>
              <a:ext cx="5105399" cy="1270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6" name="TextBox 85"/>
            <p:cNvSpPr txBox="1"/>
            <p:nvPr/>
          </p:nvSpPr>
          <p:spPr>
            <a:xfrm>
              <a:off x="5232398" y="3056464"/>
              <a:ext cx="1651000" cy="383736"/>
            </a:xfrm>
            <a:prstGeom prst="rect">
              <a:avLst/>
            </a:prstGeom>
            <a:noFill/>
          </p:spPr>
          <p:txBody>
            <a:bodyPr wrap="square" rtlCol="0">
              <a:spAutoFit/>
            </a:bodyPr>
            <a:lstStyle/>
            <a:p>
              <a:r>
                <a:rPr lang="en-US" sz="1400">
                  <a:latin typeface="Arial"/>
                  <a:cs typeface="Arial"/>
                </a:rPr>
                <a:t>E-ELT HIRES </a:t>
              </a:r>
            </a:p>
          </p:txBody>
        </p:sp>
        <p:cxnSp>
          <p:nvCxnSpPr>
            <p:cNvPr id="87" name="Straight Connector 86"/>
            <p:cNvCxnSpPr/>
            <p:nvPr/>
          </p:nvCxnSpPr>
          <p:spPr>
            <a:xfrm>
              <a:off x="311738" y="1799961"/>
              <a:ext cx="3303529" cy="0"/>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120132" y="4933820"/>
              <a:ext cx="9023868" cy="51483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89" name="Picture 88"/>
            <p:cNvPicPr>
              <a:picLocks noChangeAspect="1"/>
            </p:cNvPicPr>
            <p:nvPr/>
          </p:nvPicPr>
          <p:blipFill>
            <a:blip r:embed="rId5"/>
            <a:stretch>
              <a:fillRect/>
            </a:stretch>
          </p:blipFill>
          <p:spPr>
            <a:xfrm>
              <a:off x="234337" y="4393415"/>
              <a:ext cx="8756904" cy="582930"/>
            </a:xfrm>
            <a:prstGeom prst="rect">
              <a:avLst/>
            </a:prstGeom>
          </p:spPr>
        </p:pic>
        <p:sp>
          <p:nvSpPr>
            <p:cNvPr id="90" name="TextBox 89"/>
            <p:cNvSpPr txBox="1"/>
            <p:nvPr/>
          </p:nvSpPr>
          <p:spPr>
            <a:xfrm>
              <a:off x="231684" y="4384645"/>
              <a:ext cx="8912316" cy="652350"/>
            </a:xfrm>
            <a:prstGeom prst="rect">
              <a:avLst/>
            </a:prstGeom>
            <a:solidFill>
              <a:srgbClr val="FFFFFF"/>
            </a:solidFill>
          </p:spPr>
          <p:txBody>
            <a:bodyPr wrap="square" rtlCol="0">
              <a:spAutoFit/>
            </a:bodyPr>
            <a:lstStyle/>
            <a:p>
              <a:r>
                <a:rPr lang="en-US" sz="1400">
                  <a:latin typeface="Arial"/>
                  <a:cs typeface="Arial"/>
                </a:rPr>
                <a:t>0.5		  1	  	  1.5	              2		    2.5		      3		     3.5	       4</a:t>
              </a:r>
            </a:p>
            <a:p>
              <a:pPr algn="ctr"/>
              <a:r>
                <a:rPr lang="en-US" sz="1400">
                  <a:latin typeface="Arial"/>
                  <a:cs typeface="Arial"/>
                </a:rPr>
                <a:t>OPO wavelength (µm)</a:t>
              </a:r>
            </a:p>
          </p:txBody>
        </p:sp>
      </p:grpSp>
      <p:sp>
        <p:nvSpPr>
          <p:cNvPr id="2" name="Rectangle 1"/>
          <p:cNvSpPr/>
          <p:nvPr/>
        </p:nvSpPr>
        <p:spPr>
          <a:xfrm>
            <a:off x="1371600" y="169335"/>
            <a:ext cx="6544733" cy="369332"/>
          </a:xfrm>
          <a:prstGeom prst="rect">
            <a:avLst/>
          </a:prstGeom>
        </p:spPr>
        <p:txBody>
          <a:bodyPr wrap="square">
            <a:spAutoFit/>
          </a:bodyPr>
          <a:lstStyle/>
          <a:p>
            <a:pPr algn="ctr">
              <a:spcBef>
                <a:spcPct val="50000"/>
              </a:spcBef>
            </a:pPr>
            <a:r>
              <a:rPr lang="en-US" b="1" dirty="0">
                <a:solidFill>
                  <a:srgbClr val="000000"/>
                </a:solidFill>
                <a:latin typeface="Arial"/>
                <a:cs typeface="Arial"/>
              </a:rPr>
              <a:t>Motivation – HIRES calibration requirements</a:t>
            </a:r>
          </a:p>
        </p:txBody>
      </p:sp>
      <p:sp>
        <p:nvSpPr>
          <p:cNvPr id="54" name="Rectangle 53"/>
          <p:cNvSpPr/>
          <p:nvPr/>
        </p:nvSpPr>
        <p:spPr>
          <a:xfrm>
            <a:off x="132555" y="745066"/>
            <a:ext cx="8825390" cy="1200329"/>
          </a:xfrm>
          <a:prstGeom prst="rect">
            <a:avLst/>
          </a:prstGeom>
        </p:spPr>
        <p:txBody>
          <a:bodyPr wrap="square">
            <a:spAutoFit/>
          </a:bodyPr>
          <a:lstStyle/>
          <a:p>
            <a:pPr marL="285750" indent="-285750">
              <a:spcBef>
                <a:spcPct val="50000"/>
              </a:spcBef>
              <a:buFont typeface="Wingdings" charset="2"/>
              <a:buChar char="v"/>
            </a:pPr>
            <a:r>
              <a:rPr lang="en-US" dirty="0" smtClean="0">
                <a:solidFill>
                  <a:srgbClr val="000000"/>
                </a:solidFill>
                <a:latin typeface="Arial"/>
                <a:cs typeface="Arial"/>
              </a:rPr>
              <a:t>Wavelength tuning capability of a </a:t>
            </a:r>
            <a:r>
              <a:rPr lang="en-US" b="1" dirty="0" err="1" smtClean="0">
                <a:solidFill>
                  <a:srgbClr val="FF0000"/>
                </a:solidFill>
                <a:latin typeface="Arial"/>
                <a:cs typeface="Arial"/>
              </a:rPr>
              <a:t>Ti:sapphire-pumped</a:t>
            </a:r>
            <a:r>
              <a:rPr lang="en-US" b="1" dirty="0" smtClean="0">
                <a:solidFill>
                  <a:srgbClr val="FF0000"/>
                </a:solidFill>
                <a:latin typeface="Arial"/>
                <a:cs typeface="Arial"/>
              </a:rPr>
              <a:t> OPO</a:t>
            </a:r>
            <a:r>
              <a:rPr lang="en-US" dirty="0" smtClean="0">
                <a:solidFill>
                  <a:srgbClr val="000000"/>
                </a:solidFill>
                <a:latin typeface="Arial"/>
                <a:cs typeface="Arial"/>
              </a:rPr>
              <a:t>, compared with:</a:t>
            </a:r>
          </a:p>
          <a:p>
            <a:pPr marL="742950" lvl="1" indent="-285750">
              <a:spcBef>
                <a:spcPct val="50000"/>
              </a:spcBef>
              <a:buFont typeface="Wingdings" charset="2"/>
              <a:buChar char="Ø"/>
            </a:pPr>
            <a:r>
              <a:rPr lang="en-US" dirty="0">
                <a:solidFill>
                  <a:srgbClr val="000000"/>
                </a:solidFill>
                <a:latin typeface="Arial"/>
                <a:cs typeface="Arial"/>
              </a:rPr>
              <a:t>ESPRESSO (Blue arm: 380 – 520 </a:t>
            </a:r>
            <a:r>
              <a:rPr lang="en-US" dirty="0" smtClean="0">
                <a:solidFill>
                  <a:srgbClr val="000000"/>
                </a:solidFill>
                <a:latin typeface="Arial"/>
                <a:cs typeface="Arial"/>
              </a:rPr>
              <a:t>nm;  </a:t>
            </a:r>
            <a:r>
              <a:rPr lang="en-US" dirty="0">
                <a:solidFill>
                  <a:srgbClr val="000000"/>
                </a:solidFill>
                <a:latin typeface="Arial"/>
                <a:cs typeface="Arial"/>
              </a:rPr>
              <a:t>Red arm: 520 – 780 </a:t>
            </a:r>
            <a:r>
              <a:rPr lang="en-US" dirty="0" smtClean="0">
                <a:solidFill>
                  <a:srgbClr val="000000"/>
                </a:solidFill>
                <a:latin typeface="Arial"/>
                <a:cs typeface="Arial"/>
              </a:rPr>
              <a:t>nm</a:t>
            </a:r>
            <a:r>
              <a:rPr lang="en-US" dirty="0">
                <a:solidFill>
                  <a:srgbClr val="000000"/>
                </a:solidFill>
                <a:latin typeface="Arial"/>
                <a:cs typeface="Arial"/>
              </a:rPr>
              <a:t>)</a:t>
            </a:r>
            <a:endParaRPr lang="en-US" dirty="0" smtClean="0">
              <a:solidFill>
                <a:srgbClr val="000000"/>
              </a:solidFill>
              <a:latin typeface="Arial"/>
              <a:cs typeface="Arial"/>
            </a:endParaRPr>
          </a:p>
          <a:p>
            <a:pPr marL="742950" lvl="1" indent="-285750">
              <a:spcBef>
                <a:spcPct val="50000"/>
              </a:spcBef>
              <a:buFont typeface="Wingdings" charset="2"/>
              <a:buChar char="Ø"/>
            </a:pPr>
            <a:r>
              <a:rPr lang="en-US" dirty="0" smtClean="0">
                <a:solidFill>
                  <a:srgbClr val="000000"/>
                </a:solidFill>
                <a:latin typeface="Arial"/>
                <a:cs typeface="Arial"/>
              </a:rPr>
              <a:t>HIRES (</a:t>
            </a:r>
            <a:r>
              <a:rPr lang="el-GR" dirty="0">
                <a:solidFill>
                  <a:srgbClr val="000000"/>
                </a:solidFill>
                <a:latin typeface="Arial"/>
                <a:cs typeface="Arial"/>
              </a:rPr>
              <a:t>0.37 μm to 2.5 </a:t>
            </a:r>
            <a:r>
              <a:rPr lang="el-GR" dirty="0" smtClean="0">
                <a:solidFill>
                  <a:srgbClr val="000000"/>
                </a:solidFill>
                <a:latin typeface="Arial"/>
                <a:cs typeface="Arial"/>
              </a:rPr>
              <a:t>μm</a:t>
            </a:r>
            <a:r>
              <a:rPr lang="en-GB" dirty="0" smtClean="0">
                <a:solidFill>
                  <a:srgbClr val="000000"/>
                </a:solidFill>
                <a:latin typeface="Arial"/>
                <a:cs typeface="Arial"/>
              </a:rPr>
              <a:t>)</a:t>
            </a:r>
            <a:endParaRPr lang="en-GB" dirty="0" smtClean="0">
              <a:solidFill>
                <a:srgbClr val="000000"/>
              </a:solidFill>
              <a:latin typeface="Arial"/>
              <a:cs typeface="Arial"/>
            </a:endParaRPr>
          </a:p>
        </p:txBody>
      </p:sp>
      <p:grpSp>
        <p:nvGrpSpPr>
          <p:cNvPr id="5" name="Group 4"/>
          <p:cNvGrpSpPr/>
          <p:nvPr/>
        </p:nvGrpSpPr>
        <p:grpSpPr>
          <a:xfrm>
            <a:off x="154750" y="3618457"/>
            <a:ext cx="8825390" cy="2298267"/>
            <a:chOff x="154750" y="3618457"/>
            <a:chExt cx="8825390" cy="2298267"/>
          </a:xfrm>
        </p:grpSpPr>
        <p:sp>
          <p:nvSpPr>
            <p:cNvPr id="4" name="Rectangle 3"/>
            <p:cNvSpPr/>
            <p:nvPr/>
          </p:nvSpPr>
          <p:spPr>
            <a:xfrm>
              <a:off x="914912" y="3618457"/>
              <a:ext cx="4110276" cy="95582"/>
            </a:xfrm>
            <a:prstGeom prst="rect">
              <a:avLst/>
            </a:prstGeom>
            <a:solidFill>
              <a:srgbClr val="FFFF00"/>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Rectangle 39"/>
            <p:cNvSpPr/>
            <p:nvPr/>
          </p:nvSpPr>
          <p:spPr>
            <a:xfrm>
              <a:off x="154750" y="5239616"/>
              <a:ext cx="8825390" cy="677108"/>
            </a:xfrm>
            <a:prstGeom prst="rect">
              <a:avLst/>
            </a:prstGeom>
          </p:spPr>
          <p:txBody>
            <a:bodyPr wrap="square">
              <a:spAutoFit/>
            </a:bodyPr>
            <a:lstStyle/>
            <a:p>
              <a:pPr marL="285750" indent="-285750">
                <a:spcBef>
                  <a:spcPts val="2040"/>
                </a:spcBef>
                <a:buFont typeface="Wingdings" charset="2"/>
                <a:buChar char="v"/>
              </a:pPr>
              <a:r>
                <a:rPr lang="en-GB" dirty="0" smtClean="0">
                  <a:solidFill>
                    <a:srgbClr val="000000"/>
                  </a:solidFill>
                  <a:latin typeface="Arial"/>
                  <a:cs typeface="Arial"/>
                </a:rPr>
                <a:t>This wavelength coverage is extremely challenging for laser frequency combs </a:t>
              </a:r>
            </a:p>
            <a:p>
              <a:pPr lvl="1">
                <a:spcBef>
                  <a:spcPts val="240"/>
                </a:spcBef>
              </a:pPr>
              <a:r>
                <a:rPr lang="en-GB" b="1" i="1" dirty="0" smtClean="0">
                  <a:solidFill>
                    <a:srgbClr val="FF0000"/>
                  </a:solidFill>
                  <a:sym typeface="Symbol" charset="0"/>
                </a:rPr>
                <a:t></a:t>
              </a:r>
              <a:r>
                <a:rPr lang="en-GB" b="1" i="1" dirty="0" smtClean="0">
                  <a:solidFill>
                    <a:srgbClr val="FF0000"/>
                  </a:solidFill>
                  <a:latin typeface="Arial"/>
                  <a:cs typeface="Arial"/>
                </a:rPr>
                <a:t> motivates development of suitable OPO combs</a:t>
              </a:r>
              <a:endParaRPr lang="en-US" b="1" i="1" dirty="0" smtClean="0">
                <a:solidFill>
                  <a:srgbClr val="FF0000"/>
                </a:solidFill>
                <a:latin typeface="Arial"/>
                <a:cs typeface="Arial"/>
              </a:endParaRPr>
            </a:p>
          </p:txBody>
        </p:sp>
      </p:grpSp>
      <p:sp>
        <p:nvSpPr>
          <p:cNvPr id="6" name="Rectangle 5"/>
          <p:cNvSpPr/>
          <p:nvPr/>
        </p:nvSpPr>
        <p:spPr>
          <a:xfrm>
            <a:off x="1051466" y="2198383"/>
            <a:ext cx="6909635" cy="1201601"/>
          </a:xfrm>
          <a:prstGeom prst="rect">
            <a:avLst/>
          </a:prstGeom>
          <a:solidFill>
            <a:srgbClr val="A6A6A6"/>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Rectangle 42"/>
          <p:cNvSpPr/>
          <p:nvPr/>
        </p:nvSpPr>
        <p:spPr>
          <a:xfrm>
            <a:off x="1080968" y="3768657"/>
            <a:ext cx="5500938" cy="737346"/>
          </a:xfrm>
          <a:prstGeom prst="rect">
            <a:avLst/>
          </a:prstGeom>
          <a:solidFill>
            <a:srgbClr val="A6A6A6"/>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572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69335"/>
            <a:ext cx="6544733" cy="369332"/>
          </a:xfrm>
          <a:prstGeom prst="rect">
            <a:avLst/>
          </a:prstGeom>
        </p:spPr>
        <p:txBody>
          <a:bodyPr wrap="square">
            <a:spAutoFit/>
          </a:bodyPr>
          <a:lstStyle/>
          <a:p>
            <a:pPr algn="ctr">
              <a:spcBef>
                <a:spcPct val="50000"/>
              </a:spcBef>
            </a:pPr>
            <a:r>
              <a:rPr lang="en-US" b="1" dirty="0">
                <a:solidFill>
                  <a:srgbClr val="000000"/>
                </a:solidFill>
                <a:latin typeface="Arial"/>
                <a:cs typeface="Arial"/>
              </a:rPr>
              <a:t>Motivation – HIRES calibration requirements</a:t>
            </a:r>
          </a:p>
        </p:txBody>
      </p:sp>
      <p:sp>
        <p:nvSpPr>
          <p:cNvPr id="54" name="Rectangle 53"/>
          <p:cNvSpPr/>
          <p:nvPr/>
        </p:nvSpPr>
        <p:spPr>
          <a:xfrm>
            <a:off x="132555" y="745066"/>
            <a:ext cx="8217180" cy="1061829"/>
          </a:xfrm>
          <a:prstGeom prst="rect">
            <a:avLst/>
          </a:prstGeom>
        </p:spPr>
        <p:txBody>
          <a:bodyPr wrap="square">
            <a:spAutoFit/>
          </a:bodyPr>
          <a:lstStyle/>
          <a:p>
            <a:pPr marL="285750" indent="-285750">
              <a:spcBef>
                <a:spcPct val="50000"/>
              </a:spcBef>
              <a:buFont typeface="Wingdings" charset="2"/>
              <a:buChar char="v"/>
            </a:pPr>
            <a:r>
              <a:rPr lang="en-US" dirty="0" smtClean="0">
                <a:solidFill>
                  <a:srgbClr val="000000"/>
                </a:solidFill>
                <a:latin typeface="Arial"/>
                <a:cs typeface="Arial"/>
              </a:rPr>
              <a:t>Aim to </a:t>
            </a:r>
            <a:r>
              <a:rPr lang="en-US" dirty="0">
                <a:solidFill>
                  <a:srgbClr val="000000"/>
                </a:solidFill>
                <a:latin typeface="Arial"/>
                <a:cs typeface="Arial"/>
              </a:rPr>
              <a:t>develop novel broadband OPO laser frequency combs for </a:t>
            </a:r>
            <a:r>
              <a:rPr lang="en-US" dirty="0" smtClean="0">
                <a:solidFill>
                  <a:srgbClr val="000000"/>
                </a:solidFill>
                <a:latin typeface="Arial"/>
                <a:cs typeface="Arial"/>
              </a:rPr>
              <a:t>astronomy, such as </a:t>
            </a:r>
            <a:r>
              <a:rPr lang="en-US" dirty="0">
                <a:solidFill>
                  <a:srgbClr val="000000"/>
                </a:solidFill>
                <a:latin typeface="Arial"/>
                <a:cs typeface="Arial"/>
              </a:rPr>
              <a:t>radial-velocity </a:t>
            </a:r>
            <a:r>
              <a:rPr lang="en-US" dirty="0" err="1">
                <a:solidFill>
                  <a:srgbClr val="000000"/>
                </a:solidFill>
                <a:latin typeface="Arial"/>
                <a:cs typeface="Arial"/>
              </a:rPr>
              <a:t>extrasolar</a:t>
            </a:r>
            <a:r>
              <a:rPr lang="en-US" dirty="0">
                <a:solidFill>
                  <a:srgbClr val="000000"/>
                </a:solidFill>
                <a:latin typeface="Arial"/>
                <a:cs typeface="Arial"/>
              </a:rPr>
              <a:t>-planet </a:t>
            </a:r>
            <a:r>
              <a:rPr lang="en-US" dirty="0" smtClean="0">
                <a:solidFill>
                  <a:srgbClr val="000000"/>
                </a:solidFill>
                <a:latin typeface="Arial"/>
                <a:cs typeface="Arial"/>
              </a:rPr>
              <a:t>surveys</a:t>
            </a:r>
          </a:p>
          <a:p>
            <a:pPr marL="285750" indent="-285750">
              <a:spcBef>
                <a:spcPct val="50000"/>
              </a:spcBef>
              <a:buFont typeface="Wingdings" charset="2"/>
              <a:buChar char="v"/>
            </a:pPr>
            <a:r>
              <a:rPr lang="en-US" dirty="0" smtClean="0">
                <a:solidFill>
                  <a:srgbClr val="000000"/>
                </a:solidFill>
                <a:latin typeface="Arial"/>
                <a:cs typeface="Arial"/>
              </a:rPr>
              <a:t>Core concept is a broadband + tunable OPO</a:t>
            </a:r>
            <a:endParaRPr lang="en-US" dirty="0">
              <a:solidFill>
                <a:srgbClr val="000000"/>
              </a:solidFill>
              <a:latin typeface="Arial"/>
              <a:cs typeface="Arial"/>
            </a:endParaRPr>
          </a:p>
        </p:txBody>
      </p:sp>
      <p:grpSp>
        <p:nvGrpSpPr>
          <p:cNvPr id="3" name="Group 2"/>
          <p:cNvGrpSpPr/>
          <p:nvPr/>
        </p:nvGrpSpPr>
        <p:grpSpPr>
          <a:xfrm>
            <a:off x="-150220" y="1856615"/>
            <a:ext cx="5926080" cy="4372313"/>
            <a:chOff x="4759198" y="3801024"/>
            <a:chExt cx="4160531" cy="3069676"/>
          </a:xfrm>
        </p:grpSpPr>
        <p:grpSp>
          <p:nvGrpSpPr>
            <p:cNvPr id="37" name="Group 36"/>
            <p:cNvGrpSpPr/>
            <p:nvPr/>
          </p:nvGrpSpPr>
          <p:grpSpPr>
            <a:xfrm>
              <a:off x="5148064" y="5661248"/>
              <a:ext cx="3771665" cy="1209452"/>
              <a:chOff x="5148064" y="5661248"/>
              <a:chExt cx="3771665" cy="1209452"/>
            </a:xfrm>
          </p:grpSpPr>
          <p:pic>
            <p:nvPicPr>
              <p:cNvPr id="38" name="Picture 37"/>
              <p:cNvPicPr>
                <a:picLocks noChangeAspect="1"/>
              </p:cNvPicPr>
              <p:nvPr/>
            </p:nvPicPr>
            <p:blipFill>
              <a:blip r:embed="rId4"/>
              <a:stretch>
                <a:fillRect/>
              </a:stretch>
            </p:blipFill>
            <p:spPr>
              <a:xfrm>
                <a:off x="5148064" y="5661248"/>
                <a:ext cx="2789514" cy="1057050"/>
              </a:xfrm>
              <a:prstGeom prst="rect">
                <a:avLst/>
              </a:prstGeom>
            </p:spPr>
          </p:pic>
          <p:graphicFrame>
            <p:nvGraphicFramePr>
              <p:cNvPr id="39" name="Object 2"/>
              <p:cNvGraphicFramePr>
                <a:graphicFrameLocks noChangeAspect="1"/>
              </p:cNvGraphicFramePr>
              <p:nvPr>
                <p:extLst>
                  <p:ext uri="{D42A27DB-BD31-4B8C-83A1-F6EECF244321}">
                    <p14:modId xmlns:p14="http://schemas.microsoft.com/office/powerpoint/2010/main" val="3361812245"/>
                  </p:ext>
                </p:extLst>
              </p:nvPr>
            </p:nvGraphicFramePr>
            <p:xfrm>
              <a:off x="6544422" y="6676460"/>
              <a:ext cx="234426" cy="194240"/>
            </p:xfrm>
            <a:graphic>
              <a:graphicData uri="http://schemas.openxmlformats.org/presentationml/2006/ole">
                <mc:AlternateContent xmlns:mc="http://schemas.openxmlformats.org/markup-compatibility/2006">
                  <mc:Choice xmlns:v="urn:schemas-microsoft-com:vml" Requires="v">
                    <p:oleObj spid="_x0000_s275545" name="Equation" r:id="rId5" imgW="215900" imgH="177800" progId="Equation.3">
                      <p:embed/>
                    </p:oleObj>
                  </mc:Choice>
                  <mc:Fallback>
                    <p:oleObj name="Equation" r:id="rId5" imgW="2159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4422" y="6676460"/>
                            <a:ext cx="234426" cy="194240"/>
                          </a:xfrm>
                          <a:prstGeom prst="rect">
                            <a:avLst/>
                          </a:prstGeom>
                          <a:noFill/>
                          <a:ln>
                            <a:noFill/>
                          </a:ln>
                          <a:extLst/>
                        </p:spPr>
                      </p:pic>
                    </p:oleObj>
                  </mc:Fallback>
                </mc:AlternateContent>
              </a:graphicData>
            </a:graphic>
          </p:graphicFrame>
          <p:cxnSp>
            <p:nvCxnSpPr>
              <p:cNvPr id="40" name="Elbow Connector 39"/>
              <p:cNvCxnSpPr/>
              <p:nvPr/>
            </p:nvCxnSpPr>
            <p:spPr>
              <a:xfrm rot="5400000">
                <a:off x="7304921" y="5945096"/>
                <a:ext cx="368961" cy="262997"/>
              </a:xfrm>
              <a:prstGeom prst="bentConnector3">
                <a:avLst>
                  <a:gd name="adj1" fmla="val 16500"/>
                </a:avLst>
              </a:prstGeom>
              <a:ln w="9525"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7577888" y="5868627"/>
                <a:ext cx="882544" cy="198650"/>
              </a:xfrm>
              <a:prstGeom prst="rect">
                <a:avLst/>
              </a:prstGeom>
              <a:solidFill>
                <a:schemeClr val="bg1"/>
              </a:solidFill>
              <a:ln w="12700" cap="flat" cmpd="sng" algn="ctr">
                <a:solidFill>
                  <a:schemeClr val="tx1"/>
                </a:solidFill>
                <a:prstDash val="solid"/>
                <a:round/>
                <a:headEnd type="none" w="med" len="med"/>
                <a:tailEnd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7570905" y="6079978"/>
                <a:ext cx="1348824" cy="259297"/>
              </a:xfrm>
              <a:prstGeom prst="rect">
                <a:avLst/>
              </a:prstGeom>
            </p:spPr>
            <p:txBody>
              <a:bodyPr wrap="none">
                <a:spAutoFit/>
              </a:bodyPr>
              <a:lstStyle/>
              <a:p>
                <a:r>
                  <a:rPr lang="en-GB" i="1" kern="0" dirty="0" smtClean="0">
                    <a:solidFill>
                      <a:prstClr val="black"/>
                    </a:solidFill>
                    <a:latin typeface="Times"/>
                    <a:cs typeface="Times"/>
                  </a:rPr>
                  <a:t>n</a:t>
                </a:r>
                <a:r>
                  <a:rPr lang="en-GB" kern="0" dirty="0" smtClean="0">
                    <a:solidFill>
                      <a:prstClr val="black"/>
                    </a:solidFill>
                    <a:latin typeface="Arial"/>
                    <a:cs typeface="Arial"/>
                  </a:rPr>
                  <a:t> = "mode order"</a:t>
                </a:r>
                <a:endParaRPr lang="en-US" dirty="0"/>
              </a:p>
            </p:txBody>
          </p:sp>
          <p:graphicFrame>
            <p:nvGraphicFramePr>
              <p:cNvPr id="43" name="Object 2"/>
              <p:cNvGraphicFramePr>
                <a:graphicFrameLocks noChangeAspect="1"/>
              </p:cNvGraphicFramePr>
              <p:nvPr>
                <p:extLst>
                  <p:ext uri="{D42A27DB-BD31-4B8C-83A1-F6EECF244321}">
                    <p14:modId xmlns:p14="http://schemas.microsoft.com/office/powerpoint/2010/main" val="2755532834"/>
                  </p:ext>
                </p:extLst>
              </p:nvPr>
            </p:nvGraphicFramePr>
            <p:xfrm>
              <a:off x="7620898" y="5881018"/>
              <a:ext cx="775251" cy="198959"/>
            </p:xfrm>
            <a:graphic>
              <a:graphicData uri="http://schemas.openxmlformats.org/presentationml/2006/ole">
                <mc:AlternateContent xmlns:mc="http://schemas.openxmlformats.org/markup-compatibility/2006">
                  <mc:Choice xmlns:v="urn:schemas-microsoft-com:vml" Requires="v">
                    <p:oleObj spid="_x0000_s275546" name="Equation" r:id="rId7" imgW="698500" imgH="177800" progId="Equation.3">
                      <p:embed/>
                    </p:oleObj>
                  </mc:Choice>
                  <mc:Fallback>
                    <p:oleObj name="Equation" r:id="rId7" imgW="6985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898" y="5881018"/>
                            <a:ext cx="775251" cy="198959"/>
                          </a:xfrm>
                          <a:prstGeom prst="rect">
                            <a:avLst/>
                          </a:prstGeom>
                          <a:noFill/>
                          <a:ln>
                            <a:noFill/>
                          </a:ln>
                          <a:extLst/>
                        </p:spPr>
                      </p:pic>
                    </p:oleObj>
                  </mc:Fallback>
                </mc:AlternateContent>
              </a:graphicData>
            </a:graphic>
          </p:graphicFrame>
          <p:sp>
            <p:nvSpPr>
              <p:cNvPr id="44" name="Rectangle 43"/>
              <p:cNvSpPr/>
              <p:nvPr/>
            </p:nvSpPr>
            <p:spPr>
              <a:xfrm>
                <a:off x="7758199" y="6663760"/>
                <a:ext cx="179379" cy="9364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7788771" y="6477069"/>
                <a:ext cx="343371" cy="259297"/>
              </a:xfrm>
              <a:prstGeom prst="rect">
                <a:avLst/>
              </a:prstGeom>
              <a:noFill/>
            </p:spPr>
            <p:txBody>
              <a:bodyPr wrap="square" rtlCol="0">
                <a:spAutoFit/>
              </a:bodyPr>
              <a:lstStyle/>
              <a:p>
                <a:r>
                  <a:rPr lang="en-US" dirty="0">
                    <a:latin typeface="Times"/>
                    <a:cs typeface="Times"/>
                  </a:rPr>
                  <a:t>f</a:t>
                </a:r>
              </a:p>
            </p:txBody>
          </p:sp>
        </p:grpSp>
        <p:cxnSp>
          <p:nvCxnSpPr>
            <p:cNvPr id="51" name="Straight Connector 50"/>
            <p:cNvCxnSpPr/>
            <p:nvPr/>
          </p:nvCxnSpPr>
          <p:spPr>
            <a:xfrm flipV="1">
              <a:off x="6102312" y="5097023"/>
              <a:ext cx="0" cy="432048"/>
            </a:xfrm>
            <a:prstGeom prst="line">
              <a:avLst/>
            </a:prstGeom>
            <a:ln w="38100" cmpd="sng">
              <a:solidFill>
                <a:srgbClr val="0003FF"/>
              </a:solidFill>
            </a:ln>
            <a:effectLst/>
          </p:spPr>
          <p:style>
            <a:lnRef idx="2">
              <a:schemeClr val="accent1"/>
            </a:lnRef>
            <a:fillRef idx="0">
              <a:schemeClr val="accent1"/>
            </a:fillRef>
            <a:effectRef idx="1">
              <a:schemeClr val="accent1"/>
            </a:effectRef>
            <a:fontRef idx="minor">
              <a:schemeClr val="tx1"/>
            </a:fontRef>
          </p:style>
        </p:cxnSp>
        <p:sp>
          <p:nvSpPr>
            <p:cNvPr id="52" name="Right Arrow 52"/>
            <p:cNvSpPr>
              <a:spLocks noChangeArrowheads="1"/>
            </p:cNvSpPr>
            <p:nvPr/>
          </p:nvSpPr>
          <p:spPr bwMode="auto">
            <a:xfrm>
              <a:off x="5201433" y="4298204"/>
              <a:ext cx="455612" cy="313134"/>
            </a:xfrm>
            <a:prstGeom prst="rightArrow">
              <a:avLst>
                <a:gd name="adj1" fmla="val 50000"/>
                <a:gd name="adj2" fmla="val 50000"/>
              </a:avLst>
            </a:prstGeom>
            <a:solidFill>
              <a:srgbClr val="0000FF"/>
            </a:solidFill>
            <a:ln w="9525">
              <a:solidFill>
                <a:schemeClr val="tx1"/>
              </a:solidFill>
              <a:round/>
              <a:headEnd/>
              <a:tailEnd/>
            </a:ln>
          </p:spPr>
          <p:txBody>
            <a:bodyPr>
              <a:prstTxWarp prst="textNoShape">
                <a:avLst/>
              </a:prstTxWarp>
            </a:bodyPr>
            <a:lstStyle/>
            <a:p>
              <a:endParaRPr lang="en-US" sz="1600">
                <a:latin typeface="Arial"/>
                <a:ea typeface="Arial" pitchFamily="-109" charset="0"/>
                <a:cs typeface="Arial"/>
              </a:endParaRPr>
            </a:p>
          </p:txBody>
        </p:sp>
        <p:sp>
          <p:nvSpPr>
            <p:cNvPr id="53" name="Rectangle 55"/>
            <p:cNvSpPr>
              <a:spLocks noChangeArrowheads="1"/>
            </p:cNvSpPr>
            <p:nvPr/>
          </p:nvSpPr>
          <p:spPr bwMode="auto">
            <a:xfrm>
              <a:off x="5585943" y="3801024"/>
              <a:ext cx="2442441" cy="237689"/>
            </a:xfrm>
            <a:prstGeom prst="rect">
              <a:avLst/>
            </a:prstGeom>
            <a:noFill/>
            <a:ln w="9525">
              <a:noFill/>
              <a:miter lim="800000"/>
              <a:headEnd/>
              <a:tailEnd/>
            </a:ln>
          </p:spPr>
          <p:txBody>
            <a:bodyPr>
              <a:prstTxWarp prst="textNoShape">
                <a:avLst/>
              </a:prstTxWarp>
              <a:spAutoFit/>
            </a:bodyPr>
            <a:lstStyle/>
            <a:p>
              <a:r>
                <a:rPr lang="en-GB" sz="1600" dirty="0" smtClean="0">
                  <a:latin typeface="Arial"/>
                  <a:ea typeface="Arial" pitchFamily="-109" charset="0"/>
                  <a:cs typeface="Arial"/>
                </a:rPr>
                <a:t>OPO = optical parametric oscillator</a:t>
              </a:r>
              <a:endParaRPr lang="en-US" sz="1600" dirty="0">
                <a:latin typeface="Arial"/>
                <a:ea typeface="Arial" pitchFamily="-109" charset="0"/>
                <a:cs typeface="Arial"/>
              </a:endParaRPr>
            </a:p>
          </p:txBody>
        </p:sp>
        <p:pic>
          <p:nvPicPr>
            <p:cNvPr id="55" name="Picture 57"/>
            <p:cNvPicPr>
              <a:picLocks noChangeAspect="1"/>
            </p:cNvPicPr>
            <p:nvPr/>
          </p:nvPicPr>
          <p:blipFill>
            <a:blip r:embed="rId9"/>
            <a:srcRect/>
            <a:stretch>
              <a:fillRect/>
            </a:stretch>
          </p:blipFill>
          <p:spPr bwMode="auto">
            <a:xfrm>
              <a:off x="6097533" y="4302665"/>
              <a:ext cx="438387" cy="407074"/>
            </a:xfrm>
            <a:prstGeom prst="rect">
              <a:avLst/>
            </a:prstGeom>
            <a:noFill/>
            <a:ln w="9525">
              <a:noFill/>
              <a:miter lim="800000"/>
              <a:headEnd/>
              <a:tailEnd/>
            </a:ln>
          </p:spPr>
        </p:pic>
        <p:sp>
          <p:nvSpPr>
            <p:cNvPr id="56" name="Oval 58"/>
            <p:cNvSpPr>
              <a:spLocks noChangeArrowheads="1"/>
            </p:cNvSpPr>
            <p:nvPr/>
          </p:nvSpPr>
          <p:spPr bwMode="auto">
            <a:xfrm>
              <a:off x="6849054" y="4177411"/>
              <a:ext cx="313134" cy="313134"/>
            </a:xfrm>
            <a:prstGeom prst="ellipse">
              <a:avLst/>
            </a:prstGeom>
            <a:solidFill>
              <a:srgbClr val="008300"/>
            </a:solidFill>
            <a:ln w="9525">
              <a:solidFill>
                <a:schemeClr val="tx1"/>
              </a:solidFill>
              <a:round/>
              <a:headEnd/>
              <a:tailEnd/>
            </a:ln>
          </p:spPr>
          <p:txBody>
            <a:bodyPr>
              <a:prstTxWarp prst="textNoShape">
                <a:avLst/>
              </a:prstTxWarp>
            </a:bodyPr>
            <a:lstStyle/>
            <a:p>
              <a:endParaRPr lang="en-US" sz="1600">
                <a:latin typeface="Arial"/>
                <a:ea typeface="Arial" pitchFamily="-109" charset="0"/>
                <a:cs typeface="Arial"/>
              </a:endParaRPr>
            </a:p>
          </p:txBody>
        </p:sp>
        <p:sp>
          <p:nvSpPr>
            <p:cNvPr id="57" name="Oval 59"/>
            <p:cNvSpPr>
              <a:spLocks noChangeArrowheads="1"/>
            </p:cNvSpPr>
            <p:nvPr/>
          </p:nvSpPr>
          <p:spPr bwMode="auto">
            <a:xfrm>
              <a:off x="7031715" y="4553172"/>
              <a:ext cx="187880" cy="187880"/>
            </a:xfrm>
            <a:prstGeom prst="ellipse">
              <a:avLst/>
            </a:prstGeom>
            <a:solidFill>
              <a:srgbClr val="FF0000"/>
            </a:solidFill>
            <a:ln w="9525">
              <a:solidFill>
                <a:schemeClr val="tx1"/>
              </a:solidFill>
              <a:round/>
              <a:headEnd/>
              <a:tailEnd/>
            </a:ln>
          </p:spPr>
          <p:txBody>
            <a:bodyPr>
              <a:prstTxWarp prst="textNoShape">
                <a:avLst/>
              </a:prstTxWarp>
            </a:bodyPr>
            <a:lstStyle/>
            <a:p>
              <a:endParaRPr lang="en-US" sz="1600">
                <a:latin typeface="Arial"/>
                <a:ea typeface="Arial" pitchFamily="-109" charset="0"/>
                <a:cs typeface="Arial"/>
              </a:endParaRPr>
            </a:p>
          </p:txBody>
        </p:sp>
        <p:cxnSp>
          <p:nvCxnSpPr>
            <p:cNvPr id="58" name="Straight Arrow Connector 61"/>
            <p:cNvCxnSpPr>
              <a:cxnSpLocks noChangeShapeType="1"/>
            </p:cNvCxnSpPr>
            <p:nvPr/>
          </p:nvCxnSpPr>
          <p:spPr bwMode="auto">
            <a:xfrm flipV="1">
              <a:off x="6598547" y="4302665"/>
              <a:ext cx="187880" cy="62627"/>
            </a:xfrm>
            <a:prstGeom prst="straightConnector1">
              <a:avLst/>
            </a:prstGeom>
            <a:noFill/>
            <a:ln w="12700" cmpd="sng">
              <a:solidFill>
                <a:srgbClr val="000000"/>
              </a:solidFill>
              <a:round/>
              <a:headEnd/>
              <a:tailEnd type="arrow" w="med" len="med"/>
            </a:ln>
          </p:spPr>
        </p:cxnSp>
        <p:cxnSp>
          <p:nvCxnSpPr>
            <p:cNvPr id="59" name="Straight Arrow Connector 62"/>
            <p:cNvCxnSpPr>
              <a:cxnSpLocks noChangeShapeType="1"/>
            </p:cNvCxnSpPr>
            <p:nvPr/>
          </p:nvCxnSpPr>
          <p:spPr bwMode="auto">
            <a:xfrm>
              <a:off x="6598547" y="4553172"/>
              <a:ext cx="375760" cy="93940"/>
            </a:xfrm>
            <a:prstGeom prst="straightConnector1">
              <a:avLst/>
            </a:prstGeom>
            <a:noFill/>
            <a:ln w="12700" cmpd="sng">
              <a:solidFill>
                <a:srgbClr val="000000"/>
              </a:solidFill>
              <a:round/>
              <a:headEnd/>
              <a:tailEnd type="arrow" w="med" len="med"/>
            </a:ln>
          </p:spPr>
        </p:cxnSp>
        <p:sp>
          <p:nvSpPr>
            <p:cNvPr id="60" name="TextBox 59"/>
            <p:cNvSpPr txBox="1"/>
            <p:nvPr/>
          </p:nvSpPr>
          <p:spPr>
            <a:xfrm>
              <a:off x="6300192" y="4847748"/>
              <a:ext cx="763682" cy="237689"/>
            </a:xfrm>
            <a:prstGeom prst="rect">
              <a:avLst/>
            </a:prstGeom>
            <a:noFill/>
          </p:spPr>
          <p:txBody>
            <a:bodyPr wrap="square" rtlCol="0">
              <a:spAutoFit/>
            </a:bodyPr>
            <a:lstStyle/>
            <a:p>
              <a:pPr algn="ctr"/>
              <a:r>
                <a:rPr lang="en-US" sz="1600" b="1" dirty="0" smtClean="0">
                  <a:solidFill>
                    <a:srgbClr val="008000"/>
                  </a:solidFill>
                  <a:latin typeface="Arial"/>
                  <a:cs typeface="Arial"/>
                </a:rPr>
                <a:t>signal</a:t>
              </a:r>
              <a:endParaRPr lang="en-US" sz="1600" b="1" dirty="0">
                <a:solidFill>
                  <a:srgbClr val="008000"/>
                </a:solidFill>
                <a:latin typeface="Arial"/>
                <a:cs typeface="Arial"/>
              </a:endParaRPr>
            </a:p>
          </p:txBody>
        </p:sp>
        <p:sp>
          <p:nvSpPr>
            <p:cNvPr id="94" name="TextBox 93"/>
            <p:cNvSpPr txBox="1"/>
            <p:nvPr/>
          </p:nvSpPr>
          <p:spPr>
            <a:xfrm>
              <a:off x="6915447" y="4847748"/>
              <a:ext cx="752897" cy="237689"/>
            </a:xfrm>
            <a:prstGeom prst="rect">
              <a:avLst/>
            </a:prstGeom>
            <a:noFill/>
          </p:spPr>
          <p:txBody>
            <a:bodyPr wrap="square" rtlCol="0">
              <a:spAutoFit/>
            </a:bodyPr>
            <a:lstStyle/>
            <a:p>
              <a:pPr algn="ctr"/>
              <a:r>
                <a:rPr lang="en-US" sz="1600" b="1" dirty="0" smtClean="0">
                  <a:solidFill>
                    <a:srgbClr val="FF0000"/>
                  </a:solidFill>
                  <a:latin typeface="Arial"/>
                  <a:cs typeface="Arial"/>
                </a:rPr>
                <a:t>idler</a:t>
              </a:r>
              <a:endParaRPr lang="en-US" sz="1600" b="1" dirty="0">
                <a:solidFill>
                  <a:srgbClr val="FF0000"/>
                </a:solidFill>
                <a:latin typeface="Arial"/>
                <a:cs typeface="Arial"/>
              </a:endParaRPr>
            </a:p>
          </p:txBody>
        </p:sp>
        <p:sp>
          <p:nvSpPr>
            <p:cNvPr id="95" name="TextBox 94"/>
            <p:cNvSpPr txBox="1"/>
            <p:nvPr/>
          </p:nvSpPr>
          <p:spPr>
            <a:xfrm>
              <a:off x="5811817" y="4847748"/>
              <a:ext cx="580989" cy="237689"/>
            </a:xfrm>
            <a:prstGeom prst="rect">
              <a:avLst/>
            </a:prstGeom>
            <a:noFill/>
          </p:spPr>
          <p:txBody>
            <a:bodyPr wrap="square" rtlCol="0">
              <a:spAutoFit/>
            </a:bodyPr>
            <a:lstStyle/>
            <a:p>
              <a:pPr algn="ctr"/>
              <a:r>
                <a:rPr lang="en-US" sz="1600" b="1" dirty="0" smtClean="0">
                  <a:solidFill>
                    <a:srgbClr val="0000FF"/>
                  </a:solidFill>
                  <a:latin typeface="Arial"/>
                  <a:cs typeface="Arial"/>
                </a:rPr>
                <a:t>pump</a:t>
              </a:r>
              <a:endParaRPr lang="en-US" sz="1600" b="1" dirty="0">
                <a:solidFill>
                  <a:srgbClr val="0000FF"/>
                </a:solidFill>
                <a:latin typeface="Arial"/>
                <a:cs typeface="Arial"/>
              </a:endParaRPr>
            </a:p>
          </p:txBody>
        </p:sp>
        <p:grpSp>
          <p:nvGrpSpPr>
            <p:cNvPr id="96" name="Group 95"/>
            <p:cNvGrpSpPr/>
            <p:nvPr/>
          </p:nvGrpSpPr>
          <p:grpSpPr>
            <a:xfrm>
              <a:off x="6679572" y="3931829"/>
              <a:ext cx="920190" cy="1045885"/>
              <a:chOff x="5072409" y="2132856"/>
              <a:chExt cx="767368" cy="648072"/>
            </a:xfrm>
          </p:grpSpPr>
          <p:sp>
            <p:nvSpPr>
              <p:cNvPr id="97" name="Rectangle 96"/>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98" name="Freeform 97"/>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99" name="Arc 98"/>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p>
            </p:txBody>
          </p:sp>
        </p:grpSp>
        <p:grpSp>
          <p:nvGrpSpPr>
            <p:cNvPr id="100" name="Group 99"/>
            <p:cNvGrpSpPr/>
            <p:nvPr/>
          </p:nvGrpSpPr>
          <p:grpSpPr>
            <a:xfrm flipH="1">
              <a:off x="5761679" y="3931829"/>
              <a:ext cx="920190" cy="1045885"/>
              <a:chOff x="5072409" y="2132856"/>
              <a:chExt cx="767368" cy="648072"/>
            </a:xfrm>
          </p:grpSpPr>
          <p:sp>
            <p:nvSpPr>
              <p:cNvPr id="101" name="Rectangle 100"/>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102" name="Freeform 101"/>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103" name="Arc 102"/>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800"/>
              </a:p>
            </p:txBody>
          </p:sp>
        </p:grpSp>
        <p:cxnSp>
          <p:nvCxnSpPr>
            <p:cNvPr id="104" name="Straight Connector 103"/>
            <p:cNvCxnSpPr/>
            <p:nvPr/>
          </p:nvCxnSpPr>
          <p:spPr>
            <a:xfrm flipV="1">
              <a:off x="6682033" y="5097023"/>
              <a:ext cx="0" cy="432048"/>
            </a:xfrm>
            <a:prstGeom prst="line">
              <a:avLst/>
            </a:prstGeom>
            <a:ln w="38100" cmpd="sng">
              <a:solidFill>
                <a:srgbClr val="0083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7278575" y="5097023"/>
              <a:ext cx="0" cy="432048"/>
            </a:xfrm>
            <a:prstGeom prst="line">
              <a:avLst/>
            </a:prstGeom>
            <a:ln w="38100" cmpd="sng">
              <a:solidFill>
                <a:srgbClr val="FF0002"/>
              </a:solidFill>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7698201" y="5381444"/>
              <a:ext cx="208710" cy="237689"/>
            </a:xfrm>
            <a:prstGeom prst="rect">
              <a:avLst/>
            </a:prstGeom>
          </p:spPr>
          <p:txBody>
            <a:bodyPr wrap="none">
              <a:spAutoFit/>
            </a:bodyPr>
            <a:lstStyle/>
            <a:p>
              <a:r>
                <a:rPr lang="en-GB" sz="1600" dirty="0">
                  <a:latin typeface="Symbol" charset="2"/>
                  <a:ea typeface="Arial" pitchFamily="-109" charset="0"/>
                  <a:cs typeface="Symbol" charset="2"/>
                </a:rPr>
                <a:t>l</a:t>
              </a:r>
              <a:endParaRPr lang="en-US" sz="2800" dirty="0"/>
            </a:p>
          </p:txBody>
        </p:sp>
        <p:grpSp>
          <p:nvGrpSpPr>
            <p:cNvPr id="107" name="Group 106"/>
            <p:cNvGrpSpPr/>
            <p:nvPr/>
          </p:nvGrpSpPr>
          <p:grpSpPr>
            <a:xfrm>
              <a:off x="5716553" y="4977714"/>
              <a:ext cx="2007020" cy="556405"/>
              <a:chOff x="2627784" y="5901979"/>
              <a:chExt cx="3330046" cy="556405"/>
            </a:xfrm>
          </p:grpSpPr>
          <p:cxnSp>
            <p:nvCxnSpPr>
              <p:cNvPr id="108" name="Straight Arrow Connector 107"/>
              <p:cNvCxnSpPr/>
              <p:nvPr/>
            </p:nvCxnSpPr>
            <p:spPr>
              <a:xfrm>
                <a:off x="2627784" y="6453336"/>
                <a:ext cx="3330046" cy="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V="1">
                <a:off x="2627784" y="5901979"/>
                <a:ext cx="0" cy="55640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6432454" y="5097023"/>
              <a:ext cx="1190324" cy="437096"/>
              <a:chOff x="6721559" y="5097023"/>
              <a:chExt cx="1190324" cy="437096"/>
            </a:xfrm>
          </p:grpSpPr>
          <p:sp>
            <p:nvSpPr>
              <p:cNvPr id="111" name="Rectangle 110"/>
              <p:cNvSpPr/>
              <p:nvPr/>
            </p:nvSpPr>
            <p:spPr>
              <a:xfrm>
                <a:off x="6721559" y="5097023"/>
                <a:ext cx="511311" cy="437096"/>
              </a:xfrm>
              <a:prstGeom prst="rect">
                <a:avLst/>
              </a:prstGeom>
              <a:solidFill>
                <a:srgbClr val="008300">
                  <a:alpha val="30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12" name="Rectangle 111"/>
              <p:cNvSpPr/>
              <p:nvPr/>
            </p:nvSpPr>
            <p:spPr>
              <a:xfrm>
                <a:off x="7232870" y="5097023"/>
                <a:ext cx="679013" cy="437096"/>
              </a:xfrm>
              <a:prstGeom prst="rect">
                <a:avLst/>
              </a:prstGeom>
              <a:solidFill>
                <a:srgbClr val="FF0002">
                  <a:alpha val="30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nvGrpSpPr>
              <p:cNvPr id="113" name="Group 112"/>
              <p:cNvGrpSpPr/>
              <p:nvPr/>
            </p:nvGrpSpPr>
            <p:grpSpPr>
              <a:xfrm>
                <a:off x="6724086" y="5315571"/>
                <a:ext cx="488687" cy="0"/>
                <a:chOff x="4733829" y="6247838"/>
                <a:chExt cx="488687" cy="0"/>
              </a:xfrm>
            </p:grpSpPr>
            <p:cxnSp>
              <p:nvCxnSpPr>
                <p:cNvPr id="117" name="Straight Arrow Connector 116"/>
                <p:cNvCxnSpPr/>
                <p:nvPr/>
              </p:nvCxnSpPr>
              <p:spPr>
                <a:xfrm flipV="1">
                  <a:off x="5042516" y="6247838"/>
                  <a:ext cx="180000" cy="0"/>
                </a:xfrm>
                <a:prstGeom prst="straightConnector1">
                  <a:avLst/>
                </a:prstGeom>
                <a:ln w="12700" cmpd="sng">
                  <a:solidFill>
                    <a:srgbClr val="0083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V="1">
                  <a:off x="4733829" y="6247838"/>
                  <a:ext cx="180000" cy="0"/>
                </a:xfrm>
                <a:prstGeom prst="straightConnector1">
                  <a:avLst/>
                </a:prstGeom>
                <a:ln w="12700" cmpd="sng">
                  <a:solidFill>
                    <a:srgbClr val="0083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114" name="Group 113"/>
              <p:cNvGrpSpPr/>
              <p:nvPr/>
            </p:nvGrpSpPr>
            <p:grpSpPr>
              <a:xfrm>
                <a:off x="7327764" y="5315571"/>
                <a:ext cx="479239" cy="0"/>
                <a:chOff x="5264506" y="6247838"/>
                <a:chExt cx="479239" cy="0"/>
              </a:xfrm>
            </p:grpSpPr>
            <p:cxnSp>
              <p:nvCxnSpPr>
                <p:cNvPr id="115" name="Straight Arrow Connector 114"/>
                <p:cNvCxnSpPr/>
                <p:nvPr/>
              </p:nvCxnSpPr>
              <p:spPr>
                <a:xfrm flipV="1">
                  <a:off x="5563745" y="6247838"/>
                  <a:ext cx="180000" cy="0"/>
                </a:xfrm>
                <a:prstGeom prst="straightConnector1">
                  <a:avLst/>
                </a:prstGeom>
                <a:ln w="12700" cmpd="sng">
                  <a:solidFill>
                    <a:srgbClr val="FF000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5264506" y="6247838"/>
                  <a:ext cx="180000" cy="0"/>
                </a:xfrm>
                <a:prstGeom prst="straightConnector1">
                  <a:avLst/>
                </a:prstGeom>
                <a:ln w="12700" cmpd="sng">
                  <a:solidFill>
                    <a:srgbClr val="FF0002"/>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19" name="Group 118"/>
            <p:cNvGrpSpPr/>
            <p:nvPr/>
          </p:nvGrpSpPr>
          <p:grpSpPr>
            <a:xfrm>
              <a:off x="5850506" y="5091975"/>
              <a:ext cx="934370" cy="817606"/>
              <a:chOff x="6139611" y="5091975"/>
              <a:chExt cx="934370" cy="817606"/>
            </a:xfrm>
          </p:grpSpPr>
          <p:cxnSp>
            <p:nvCxnSpPr>
              <p:cNvPr id="120" name="Straight Connector 119"/>
              <p:cNvCxnSpPr/>
              <p:nvPr/>
            </p:nvCxnSpPr>
            <p:spPr>
              <a:xfrm flipV="1">
                <a:off x="6261707" y="5091975"/>
                <a:ext cx="0" cy="432048"/>
              </a:xfrm>
              <a:prstGeom prst="line">
                <a:avLst/>
              </a:prstGeom>
              <a:ln w="38100" cmpd="sng">
                <a:solidFill>
                  <a:srgbClr val="9100FF"/>
                </a:solidFill>
              </a:ln>
              <a:effectLst/>
            </p:spPr>
            <p:style>
              <a:lnRef idx="2">
                <a:schemeClr val="accent1"/>
              </a:lnRef>
              <a:fillRef idx="0">
                <a:schemeClr val="accent1"/>
              </a:fillRef>
              <a:effectRef idx="1">
                <a:schemeClr val="accent1"/>
              </a:effectRef>
              <a:fontRef idx="minor">
                <a:schemeClr val="tx1"/>
              </a:fontRef>
            </p:style>
          </p:cxnSp>
          <p:sp>
            <p:nvSpPr>
              <p:cNvPr id="121" name="Rectangle 120"/>
              <p:cNvSpPr/>
              <p:nvPr/>
            </p:nvSpPr>
            <p:spPr>
              <a:xfrm>
                <a:off x="6139612" y="5091975"/>
                <a:ext cx="250135" cy="437096"/>
              </a:xfrm>
              <a:prstGeom prst="rect">
                <a:avLst/>
              </a:prstGeom>
              <a:solidFill>
                <a:srgbClr val="9100FF">
                  <a:alpha val="30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22" name="Circular Arrow 121"/>
              <p:cNvSpPr/>
              <p:nvPr/>
            </p:nvSpPr>
            <p:spPr>
              <a:xfrm rot="10800000">
                <a:off x="6139611" y="5256460"/>
                <a:ext cx="934370" cy="653121"/>
              </a:xfrm>
              <a:prstGeom prst="circularArrow">
                <a:avLst>
                  <a:gd name="adj1" fmla="val 5013"/>
                  <a:gd name="adj2" fmla="val 1142319"/>
                  <a:gd name="adj3" fmla="val 20457680"/>
                  <a:gd name="adj4" fmla="val 10800000"/>
                  <a:gd name="adj5" fmla="val 17180"/>
                </a:avLst>
              </a:prstGeom>
              <a:gradFill flip="none" rotWithShape="1">
                <a:gsLst>
                  <a:gs pos="0">
                    <a:srgbClr val="9100FF"/>
                  </a:gs>
                  <a:gs pos="99000">
                    <a:srgbClr val="008300"/>
                  </a:gs>
                  <a:gs pos="50000">
                    <a:schemeClr val="bg1"/>
                  </a:gs>
                </a:gsLst>
                <a:lin ang="10980000" scaled="0"/>
                <a:tileRect/>
              </a:gra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sp>
          <p:nvSpPr>
            <p:cNvPr id="123" name="Oval 122"/>
            <p:cNvSpPr/>
            <p:nvPr/>
          </p:nvSpPr>
          <p:spPr>
            <a:xfrm>
              <a:off x="6443772" y="5682882"/>
              <a:ext cx="152400" cy="152400"/>
            </a:xfrm>
            <a:prstGeom prst="ellipse">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nvGrpSpPr>
            <p:cNvPr id="124" name="Group 123"/>
            <p:cNvGrpSpPr/>
            <p:nvPr/>
          </p:nvGrpSpPr>
          <p:grpSpPr>
            <a:xfrm>
              <a:off x="6100642" y="5091975"/>
              <a:ext cx="1271260" cy="814284"/>
              <a:chOff x="6389747" y="5091975"/>
              <a:chExt cx="1271260" cy="814284"/>
            </a:xfrm>
          </p:grpSpPr>
          <p:sp>
            <p:nvSpPr>
              <p:cNvPr id="125" name="Rectangle 124"/>
              <p:cNvSpPr/>
              <p:nvPr/>
            </p:nvSpPr>
            <p:spPr>
              <a:xfrm>
                <a:off x="6389747" y="5091975"/>
                <a:ext cx="332176" cy="437096"/>
              </a:xfrm>
              <a:prstGeom prst="rect">
                <a:avLst/>
              </a:prstGeom>
              <a:solidFill>
                <a:srgbClr val="00FEFF">
                  <a:alpha val="30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cxnSp>
            <p:nvCxnSpPr>
              <p:cNvPr id="126" name="Straight Connector 125"/>
              <p:cNvCxnSpPr/>
              <p:nvPr/>
            </p:nvCxnSpPr>
            <p:spPr>
              <a:xfrm flipV="1">
                <a:off x="6553538" y="5091975"/>
                <a:ext cx="0" cy="432048"/>
              </a:xfrm>
              <a:prstGeom prst="line">
                <a:avLst/>
              </a:prstGeom>
              <a:ln w="38100" cmpd="sng">
                <a:solidFill>
                  <a:srgbClr val="00FEFF"/>
                </a:solidFill>
              </a:ln>
              <a:effectLst/>
            </p:spPr>
            <p:style>
              <a:lnRef idx="2">
                <a:schemeClr val="accent1"/>
              </a:lnRef>
              <a:fillRef idx="0">
                <a:schemeClr val="accent1"/>
              </a:fillRef>
              <a:effectRef idx="1">
                <a:schemeClr val="accent1"/>
              </a:effectRef>
              <a:fontRef idx="minor">
                <a:schemeClr val="tx1"/>
              </a:fontRef>
            </p:style>
          </p:cxnSp>
          <p:sp>
            <p:nvSpPr>
              <p:cNvPr id="127" name="Circular Arrow 126"/>
              <p:cNvSpPr/>
              <p:nvPr/>
            </p:nvSpPr>
            <p:spPr>
              <a:xfrm rot="10800000">
                <a:off x="6486960" y="5253138"/>
                <a:ext cx="1174047" cy="653121"/>
              </a:xfrm>
              <a:prstGeom prst="circularArrow">
                <a:avLst>
                  <a:gd name="adj1" fmla="val 5013"/>
                  <a:gd name="adj2" fmla="val 1142319"/>
                  <a:gd name="adj3" fmla="val 20457680"/>
                  <a:gd name="adj4" fmla="val 10800000"/>
                  <a:gd name="adj5" fmla="val 17180"/>
                </a:avLst>
              </a:prstGeom>
              <a:gradFill flip="none" rotWithShape="1">
                <a:gsLst>
                  <a:gs pos="0">
                    <a:srgbClr val="00FEFF"/>
                  </a:gs>
                  <a:gs pos="100000">
                    <a:srgbClr val="FF0000"/>
                  </a:gs>
                  <a:gs pos="50000">
                    <a:schemeClr val="bg1"/>
                  </a:gs>
                </a:gsLst>
                <a:lin ang="10980000" scaled="0"/>
                <a:tileRect/>
              </a:gra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grpSp>
        <p:sp>
          <p:nvSpPr>
            <p:cNvPr id="128" name="TextBox 127"/>
            <p:cNvSpPr txBox="1"/>
            <p:nvPr/>
          </p:nvSpPr>
          <p:spPr>
            <a:xfrm>
              <a:off x="4759198" y="4556217"/>
              <a:ext cx="1013638" cy="410555"/>
            </a:xfrm>
            <a:prstGeom prst="rect">
              <a:avLst/>
            </a:prstGeom>
            <a:noFill/>
          </p:spPr>
          <p:txBody>
            <a:bodyPr wrap="square" rtlCol="0">
              <a:spAutoFit/>
            </a:bodyPr>
            <a:lstStyle/>
            <a:p>
              <a:pPr algn="r"/>
              <a:r>
                <a:rPr lang="en-US" sz="1600" i="1" dirty="0">
                  <a:solidFill>
                    <a:srgbClr val="0000FF"/>
                  </a:solidFill>
                  <a:latin typeface="Arial"/>
                  <a:cs typeface="Arial"/>
                </a:rPr>
                <a:t>f</a:t>
              </a:r>
              <a:r>
                <a:rPr lang="en-US" sz="1600" i="1" dirty="0" smtClean="0">
                  <a:solidFill>
                    <a:srgbClr val="0000FF"/>
                  </a:solidFill>
                  <a:latin typeface="Arial"/>
                  <a:cs typeface="Arial"/>
                </a:rPr>
                <a:t>emtosecond pump laser</a:t>
              </a:r>
              <a:endParaRPr lang="en-US" sz="1600" i="1" dirty="0">
                <a:solidFill>
                  <a:srgbClr val="0000FF"/>
                </a:solidFill>
                <a:latin typeface="Arial"/>
                <a:cs typeface="Arial"/>
              </a:endParaRPr>
            </a:p>
          </p:txBody>
        </p:sp>
      </p:grpSp>
      <p:grpSp>
        <p:nvGrpSpPr>
          <p:cNvPr id="7" name="Group 6"/>
          <p:cNvGrpSpPr/>
          <p:nvPr/>
        </p:nvGrpSpPr>
        <p:grpSpPr>
          <a:xfrm>
            <a:off x="4388556" y="1806222"/>
            <a:ext cx="4727222" cy="2921000"/>
            <a:chOff x="4388556" y="1806222"/>
            <a:chExt cx="4727222" cy="2921000"/>
          </a:xfrm>
        </p:grpSpPr>
        <p:pic>
          <p:nvPicPr>
            <p:cNvPr id="4" name="Picture 3"/>
            <p:cNvPicPr>
              <a:picLocks noChangeAspect="1"/>
            </p:cNvPicPr>
            <p:nvPr/>
          </p:nvPicPr>
          <p:blipFill>
            <a:blip r:embed="rId10"/>
            <a:stretch>
              <a:fillRect/>
            </a:stretch>
          </p:blipFill>
          <p:spPr>
            <a:xfrm>
              <a:off x="4473223" y="2295810"/>
              <a:ext cx="4642555" cy="2392519"/>
            </a:xfrm>
            <a:prstGeom prst="rect">
              <a:avLst/>
            </a:prstGeom>
          </p:spPr>
        </p:pic>
        <p:sp>
          <p:nvSpPr>
            <p:cNvPr id="5" name="Rectangle 4"/>
            <p:cNvSpPr/>
            <p:nvPr/>
          </p:nvSpPr>
          <p:spPr>
            <a:xfrm>
              <a:off x="4388556" y="1806222"/>
              <a:ext cx="4727222" cy="2921000"/>
            </a:xfrm>
            <a:prstGeom prst="rect">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4520730" y="1903778"/>
              <a:ext cx="4552749" cy="338554"/>
            </a:xfrm>
            <a:prstGeom prst="rect">
              <a:avLst/>
            </a:prstGeom>
          </p:spPr>
          <p:txBody>
            <a:bodyPr wrap="none">
              <a:spAutoFit/>
            </a:bodyPr>
            <a:lstStyle/>
            <a:p>
              <a:r>
                <a:rPr lang="en-US" sz="1600" dirty="0" err="1" smtClean="0">
                  <a:solidFill>
                    <a:srgbClr val="000000"/>
                  </a:solidFill>
                  <a:latin typeface="Arial"/>
                  <a:cs typeface="Arial"/>
                </a:rPr>
                <a:t>Tunability</a:t>
              </a:r>
              <a:r>
                <a:rPr lang="en-US" sz="1600" dirty="0" smtClean="0">
                  <a:solidFill>
                    <a:srgbClr val="000000"/>
                  </a:solidFill>
                  <a:latin typeface="Arial"/>
                  <a:cs typeface="Arial"/>
                </a:rPr>
                <a:t> of a </a:t>
              </a:r>
              <a:r>
                <a:rPr lang="en-US" sz="1600" dirty="0" err="1" smtClean="0">
                  <a:solidFill>
                    <a:srgbClr val="000000"/>
                  </a:solidFill>
                  <a:latin typeface="Arial"/>
                  <a:cs typeface="Arial"/>
                </a:rPr>
                <a:t>Ti:sapphire</a:t>
              </a:r>
              <a:r>
                <a:rPr lang="en-US" sz="1600" dirty="0" smtClean="0">
                  <a:solidFill>
                    <a:srgbClr val="000000"/>
                  </a:solidFill>
                  <a:latin typeface="Arial"/>
                  <a:cs typeface="Arial"/>
                </a:rPr>
                <a:t> pumped PPKTP OPO</a:t>
              </a:r>
              <a:endParaRPr lang="en-US" sz="1600" dirty="0"/>
            </a:p>
          </p:txBody>
        </p:sp>
      </p:grpSp>
    </p:spTree>
    <p:extLst>
      <p:ext uri="{BB962C8B-B14F-4D97-AF65-F5344CB8AC3E}">
        <p14:creationId xmlns:p14="http://schemas.microsoft.com/office/powerpoint/2010/main" val="2239415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0" name="Straight Arrow Connector 449"/>
          <p:cNvCxnSpPr/>
          <p:nvPr/>
        </p:nvCxnSpPr>
        <p:spPr>
          <a:xfrm flipV="1">
            <a:off x="3976660" y="5463644"/>
            <a:ext cx="0" cy="20418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26" name="Group 25"/>
          <p:cNvGrpSpPr>
            <a:grpSpLocks noChangeAspect="1"/>
          </p:cNvGrpSpPr>
          <p:nvPr/>
        </p:nvGrpSpPr>
        <p:grpSpPr>
          <a:xfrm>
            <a:off x="4432241" y="5306783"/>
            <a:ext cx="675154" cy="158242"/>
            <a:chOff x="3927695" y="3818799"/>
            <a:chExt cx="964506" cy="226060"/>
          </a:xfrm>
        </p:grpSpPr>
        <p:pic>
          <p:nvPicPr>
            <p:cNvPr id="24" name="Picture 23"/>
            <p:cNvPicPr>
              <a:picLocks noChangeAspect="1"/>
            </p:cNvPicPr>
            <p:nvPr/>
          </p:nvPicPr>
          <p:blipFill>
            <a:blip r:embed="rId2"/>
            <a:stretch>
              <a:fillRect/>
            </a:stretch>
          </p:blipFill>
          <p:spPr>
            <a:xfrm>
              <a:off x="3927695" y="3818799"/>
              <a:ext cx="324104" cy="226060"/>
            </a:xfrm>
            <a:prstGeom prst="rect">
              <a:avLst/>
            </a:prstGeom>
          </p:spPr>
        </p:pic>
        <p:pic>
          <p:nvPicPr>
            <p:cNvPr id="126" name="Picture 125"/>
            <p:cNvPicPr>
              <a:picLocks noChangeAspect="1"/>
            </p:cNvPicPr>
            <p:nvPr/>
          </p:nvPicPr>
          <p:blipFill>
            <a:blip r:embed="rId2"/>
            <a:stretch>
              <a:fillRect/>
            </a:stretch>
          </p:blipFill>
          <p:spPr>
            <a:xfrm>
              <a:off x="4247896" y="3818799"/>
              <a:ext cx="324104" cy="226060"/>
            </a:xfrm>
            <a:prstGeom prst="rect">
              <a:avLst/>
            </a:prstGeom>
          </p:spPr>
        </p:pic>
        <p:pic>
          <p:nvPicPr>
            <p:cNvPr id="127" name="Picture 126"/>
            <p:cNvPicPr>
              <a:picLocks noChangeAspect="1"/>
            </p:cNvPicPr>
            <p:nvPr/>
          </p:nvPicPr>
          <p:blipFill>
            <a:blip r:embed="rId2"/>
            <a:stretch>
              <a:fillRect/>
            </a:stretch>
          </p:blipFill>
          <p:spPr>
            <a:xfrm>
              <a:off x="4568097" y="3818799"/>
              <a:ext cx="324104" cy="226060"/>
            </a:xfrm>
            <a:prstGeom prst="rect">
              <a:avLst/>
            </a:prstGeom>
          </p:spPr>
        </p:pic>
      </p:grpSp>
      <p:sp>
        <p:nvSpPr>
          <p:cNvPr id="248" name="Rectangle 247"/>
          <p:cNvSpPr/>
          <p:nvPr/>
        </p:nvSpPr>
        <p:spPr>
          <a:xfrm>
            <a:off x="-8852" y="4957294"/>
            <a:ext cx="3422703" cy="792525"/>
          </a:xfrm>
          <a:prstGeom prst="rect">
            <a:avLst/>
          </a:prstGeom>
          <a:solidFill>
            <a:srgbClr val="FFFFFF"/>
          </a:solidFill>
          <a:ln>
            <a:noFill/>
          </a:ln>
          <a:effectLst/>
        </p:spPr>
        <p:txBody>
          <a:bodyPr wrap="square">
            <a:spAutoFit/>
          </a:bodyPr>
          <a:lstStyle/>
          <a:p>
            <a:pPr marL="285750" indent="-285750">
              <a:lnSpc>
                <a:spcPts val="1800"/>
              </a:lnSpc>
              <a:spcAft>
                <a:spcPts val="300"/>
              </a:spcAft>
              <a:buFont typeface="Wingdings" charset="2"/>
              <a:buChar char="v"/>
            </a:pPr>
            <a:r>
              <a:rPr lang="en-US" dirty="0" smtClean="0">
                <a:solidFill>
                  <a:srgbClr val="000000"/>
                </a:solidFill>
                <a:latin typeface="Arial"/>
                <a:cs typeface="Arial"/>
              </a:rPr>
              <a:t>Doubly</a:t>
            </a:r>
            <a:r>
              <a:rPr lang="en-US" dirty="0">
                <a:solidFill>
                  <a:srgbClr val="000000"/>
                </a:solidFill>
                <a:latin typeface="Arial"/>
                <a:cs typeface="Arial"/>
              </a:rPr>
              <a:t>-resonant 10-GHz optical parametric oscillator frequency comb</a:t>
            </a:r>
          </a:p>
        </p:txBody>
      </p:sp>
      <p:grpSp>
        <p:nvGrpSpPr>
          <p:cNvPr id="257" name="Group 256"/>
          <p:cNvGrpSpPr>
            <a:grpSpLocks noChangeAspect="1"/>
          </p:cNvGrpSpPr>
          <p:nvPr/>
        </p:nvGrpSpPr>
        <p:grpSpPr>
          <a:xfrm>
            <a:off x="7233049" y="5139846"/>
            <a:ext cx="667106" cy="161805"/>
            <a:chOff x="3629042" y="4972624"/>
            <a:chExt cx="953008" cy="231150"/>
          </a:xfrm>
        </p:grpSpPr>
        <p:pic>
          <p:nvPicPr>
            <p:cNvPr id="288" name="Picture 287"/>
            <p:cNvPicPr>
              <a:picLocks noChangeAspect="1"/>
            </p:cNvPicPr>
            <p:nvPr/>
          </p:nvPicPr>
          <p:blipFill>
            <a:blip r:embed="rId3"/>
            <a:stretch>
              <a:fillRect/>
            </a:stretch>
          </p:blipFill>
          <p:spPr>
            <a:xfrm>
              <a:off x="3629042" y="4977714"/>
              <a:ext cx="324104" cy="226060"/>
            </a:xfrm>
            <a:prstGeom prst="rect">
              <a:avLst/>
            </a:prstGeom>
          </p:spPr>
        </p:pic>
        <p:pic>
          <p:nvPicPr>
            <p:cNvPr id="289" name="Picture 288"/>
            <p:cNvPicPr>
              <a:picLocks noChangeAspect="1"/>
            </p:cNvPicPr>
            <p:nvPr/>
          </p:nvPicPr>
          <p:blipFill>
            <a:blip r:embed="rId3"/>
            <a:stretch>
              <a:fillRect/>
            </a:stretch>
          </p:blipFill>
          <p:spPr>
            <a:xfrm>
              <a:off x="3943494" y="4975169"/>
              <a:ext cx="324104" cy="226060"/>
            </a:xfrm>
            <a:prstGeom prst="rect">
              <a:avLst/>
            </a:prstGeom>
          </p:spPr>
        </p:pic>
        <p:pic>
          <p:nvPicPr>
            <p:cNvPr id="290" name="Picture 289"/>
            <p:cNvPicPr>
              <a:picLocks noChangeAspect="1"/>
            </p:cNvPicPr>
            <p:nvPr/>
          </p:nvPicPr>
          <p:blipFill>
            <a:blip r:embed="rId3"/>
            <a:stretch>
              <a:fillRect/>
            </a:stretch>
          </p:blipFill>
          <p:spPr>
            <a:xfrm>
              <a:off x="4257946" y="4972624"/>
              <a:ext cx="324104" cy="226060"/>
            </a:xfrm>
            <a:prstGeom prst="rect">
              <a:avLst/>
            </a:prstGeom>
          </p:spPr>
        </p:pic>
      </p:grpSp>
      <p:grpSp>
        <p:nvGrpSpPr>
          <p:cNvPr id="258" name="Group 257"/>
          <p:cNvGrpSpPr>
            <a:grpSpLocks noChangeAspect="1"/>
          </p:cNvGrpSpPr>
          <p:nvPr/>
        </p:nvGrpSpPr>
        <p:grpSpPr>
          <a:xfrm>
            <a:off x="7239806" y="4794316"/>
            <a:ext cx="653593" cy="158242"/>
            <a:chOff x="3629042" y="4632013"/>
            <a:chExt cx="933704" cy="226060"/>
          </a:xfrm>
        </p:grpSpPr>
        <p:pic>
          <p:nvPicPr>
            <p:cNvPr id="285" name="Picture 284"/>
            <p:cNvPicPr>
              <a:picLocks noChangeAspect="1"/>
            </p:cNvPicPr>
            <p:nvPr/>
          </p:nvPicPr>
          <p:blipFill>
            <a:blip r:embed="rId4"/>
            <a:stretch>
              <a:fillRect/>
            </a:stretch>
          </p:blipFill>
          <p:spPr>
            <a:xfrm>
              <a:off x="3629042" y="4632013"/>
              <a:ext cx="324104" cy="226060"/>
            </a:xfrm>
            <a:prstGeom prst="rect">
              <a:avLst/>
            </a:prstGeom>
          </p:spPr>
        </p:pic>
        <p:pic>
          <p:nvPicPr>
            <p:cNvPr id="286" name="Picture 285"/>
            <p:cNvPicPr>
              <a:picLocks noChangeAspect="1"/>
            </p:cNvPicPr>
            <p:nvPr/>
          </p:nvPicPr>
          <p:blipFill>
            <a:blip r:embed="rId4"/>
            <a:stretch>
              <a:fillRect/>
            </a:stretch>
          </p:blipFill>
          <p:spPr>
            <a:xfrm>
              <a:off x="3933842" y="4632013"/>
              <a:ext cx="324104" cy="226060"/>
            </a:xfrm>
            <a:prstGeom prst="rect">
              <a:avLst/>
            </a:prstGeom>
          </p:spPr>
        </p:pic>
        <p:pic>
          <p:nvPicPr>
            <p:cNvPr id="287" name="Picture 286"/>
            <p:cNvPicPr>
              <a:picLocks noChangeAspect="1"/>
            </p:cNvPicPr>
            <p:nvPr/>
          </p:nvPicPr>
          <p:blipFill>
            <a:blip r:embed="rId4"/>
            <a:stretch>
              <a:fillRect/>
            </a:stretch>
          </p:blipFill>
          <p:spPr>
            <a:xfrm>
              <a:off x="4238642" y="4632013"/>
              <a:ext cx="324104" cy="226060"/>
            </a:xfrm>
            <a:prstGeom prst="rect">
              <a:avLst/>
            </a:prstGeom>
          </p:spPr>
        </p:pic>
      </p:grpSp>
      <p:grpSp>
        <p:nvGrpSpPr>
          <p:cNvPr id="303" name="Group 302"/>
          <p:cNvGrpSpPr/>
          <p:nvPr/>
        </p:nvGrpSpPr>
        <p:grpSpPr>
          <a:xfrm flipH="1">
            <a:off x="5130523" y="4604530"/>
            <a:ext cx="920190" cy="1045885"/>
            <a:chOff x="5072409" y="2132856"/>
            <a:chExt cx="767368" cy="648072"/>
          </a:xfrm>
        </p:grpSpPr>
        <p:sp>
          <p:nvSpPr>
            <p:cNvPr id="304" name="Rectangle 303"/>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05" name="Freeform 304"/>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06" name="Arc 305"/>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307" name="Group 306"/>
          <p:cNvGrpSpPr/>
          <p:nvPr/>
        </p:nvGrpSpPr>
        <p:grpSpPr>
          <a:xfrm>
            <a:off x="5175226" y="4604530"/>
            <a:ext cx="920190" cy="1045885"/>
            <a:chOff x="5072409" y="2132856"/>
            <a:chExt cx="767368" cy="648072"/>
          </a:xfrm>
        </p:grpSpPr>
        <p:sp>
          <p:nvSpPr>
            <p:cNvPr id="308" name="Rectangle 307"/>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09" name="Freeform 308"/>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10" name="Arc 309"/>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311" name="Group 310"/>
          <p:cNvGrpSpPr/>
          <p:nvPr/>
        </p:nvGrpSpPr>
        <p:grpSpPr>
          <a:xfrm>
            <a:off x="5276115" y="4930898"/>
            <a:ext cx="669675" cy="428626"/>
            <a:chOff x="1475656" y="3645023"/>
            <a:chExt cx="1555750" cy="428626"/>
          </a:xfrm>
        </p:grpSpPr>
        <p:sp>
          <p:nvSpPr>
            <p:cNvPr id="312" name="Freeform 311"/>
            <p:cNvSpPr/>
            <p:nvPr/>
          </p:nvSpPr>
          <p:spPr>
            <a:xfrm>
              <a:off x="1475656" y="3645024"/>
              <a:ext cx="1555750" cy="428625"/>
            </a:xfrm>
            <a:custGeom>
              <a:avLst/>
              <a:gdLst>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2700 w 1555750"/>
                <a:gd name="connsiteY5" fmla="*/ 349250 h 428625"/>
                <a:gd name="connsiteX6" fmla="*/ 34925 w 1555750"/>
                <a:gd name="connsiteY6" fmla="*/ 428625 h 428625"/>
                <a:gd name="connsiteX7" fmla="*/ 1524000 w 1555750"/>
                <a:gd name="connsiteY7" fmla="*/ 428625 h 428625"/>
                <a:gd name="connsiteX8" fmla="*/ 1539875 w 1555750"/>
                <a:gd name="connsiteY8" fmla="*/ 349250 h 428625"/>
                <a:gd name="connsiteX9" fmla="*/ 1555750 w 1555750"/>
                <a:gd name="connsiteY9" fmla="*/ 244475 h 428625"/>
                <a:gd name="connsiteX10" fmla="*/ 1555750 w 1555750"/>
                <a:gd name="connsiteY10" fmla="*/ 107950 h 428625"/>
                <a:gd name="connsiteX11" fmla="*/ 1517650 w 1555750"/>
                <a:gd name="connsiteY11"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0" h="428625">
                  <a:moveTo>
                    <a:pt x="1517650" y="0"/>
                  </a:moveTo>
                  <a:lnTo>
                    <a:pt x="31750" y="3175"/>
                  </a:lnTo>
                  <a:lnTo>
                    <a:pt x="12700" y="73025"/>
                  </a:lnTo>
                  <a:lnTo>
                    <a:pt x="0" y="149225"/>
                  </a:lnTo>
                  <a:lnTo>
                    <a:pt x="3175" y="234950"/>
                  </a:lnTo>
                  <a:lnTo>
                    <a:pt x="12700" y="349250"/>
                  </a:lnTo>
                  <a:lnTo>
                    <a:pt x="34925" y="428625"/>
                  </a:lnTo>
                  <a:lnTo>
                    <a:pt x="1524000" y="428625"/>
                  </a:lnTo>
                  <a:lnTo>
                    <a:pt x="1539875" y="349250"/>
                  </a:lnTo>
                  <a:lnTo>
                    <a:pt x="1555750" y="244475"/>
                  </a:lnTo>
                  <a:lnTo>
                    <a:pt x="1555750" y="107950"/>
                  </a:lnTo>
                  <a:lnTo>
                    <a:pt x="1517650" y="0"/>
                  </a:lnTo>
                  <a:close/>
                </a:path>
              </a:pathLst>
            </a:custGeom>
            <a:solidFill>
              <a:srgbClr val="FFADA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313" name="Freeform 312"/>
            <p:cNvSpPr/>
            <p:nvPr/>
          </p:nvSpPr>
          <p:spPr>
            <a:xfrm>
              <a:off x="1475656" y="3645023"/>
              <a:ext cx="1555750" cy="234950"/>
            </a:xfrm>
            <a:custGeom>
              <a:avLst/>
              <a:gdLst>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2700 w 1555750"/>
                <a:gd name="connsiteY5" fmla="*/ 349250 h 428625"/>
                <a:gd name="connsiteX6" fmla="*/ 34925 w 1555750"/>
                <a:gd name="connsiteY6" fmla="*/ 428625 h 428625"/>
                <a:gd name="connsiteX7" fmla="*/ 1524000 w 1555750"/>
                <a:gd name="connsiteY7" fmla="*/ 428625 h 428625"/>
                <a:gd name="connsiteX8" fmla="*/ 1539875 w 1555750"/>
                <a:gd name="connsiteY8" fmla="*/ 349250 h 428625"/>
                <a:gd name="connsiteX9" fmla="*/ 1555750 w 1555750"/>
                <a:gd name="connsiteY9" fmla="*/ 244475 h 428625"/>
                <a:gd name="connsiteX10" fmla="*/ 1555750 w 1555750"/>
                <a:gd name="connsiteY10" fmla="*/ 107950 h 428625"/>
                <a:gd name="connsiteX11" fmla="*/ 1517650 w 1555750"/>
                <a:gd name="connsiteY11" fmla="*/ 0 h 428625"/>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2700 w 1555750"/>
                <a:gd name="connsiteY5" fmla="*/ 349250 h 428625"/>
                <a:gd name="connsiteX6" fmla="*/ 1524000 w 1555750"/>
                <a:gd name="connsiteY6" fmla="*/ 428625 h 428625"/>
                <a:gd name="connsiteX7" fmla="*/ 1539875 w 1555750"/>
                <a:gd name="connsiteY7" fmla="*/ 349250 h 428625"/>
                <a:gd name="connsiteX8" fmla="*/ 1555750 w 1555750"/>
                <a:gd name="connsiteY8" fmla="*/ 244475 h 428625"/>
                <a:gd name="connsiteX9" fmla="*/ 1555750 w 1555750"/>
                <a:gd name="connsiteY9" fmla="*/ 107950 h 428625"/>
                <a:gd name="connsiteX10" fmla="*/ 1517650 w 1555750"/>
                <a:gd name="connsiteY10" fmla="*/ 0 h 428625"/>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524000 w 1555750"/>
                <a:gd name="connsiteY5" fmla="*/ 428625 h 428625"/>
                <a:gd name="connsiteX6" fmla="*/ 1539875 w 1555750"/>
                <a:gd name="connsiteY6" fmla="*/ 349250 h 428625"/>
                <a:gd name="connsiteX7" fmla="*/ 1555750 w 1555750"/>
                <a:gd name="connsiteY7" fmla="*/ 244475 h 428625"/>
                <a:gd name="connsiteX8" fmla="*/ 1555750 w 1555750"/>
                <a:gd name="connsiteY8" fmla="*/ 107950 h 428625"/>
                <a:gd name="connsiteX9" fmla="*/ 1517650 w 1555750"/>
                <a:gd name="connsiteY9" fmla="*/ 0 h 428625"/>
                <a:gd name="connsiteX0" fmla="*/ 1517650 w 1555750"/>
                <a:gd name="connsiteY0" fmla="*/ 0 h 349250"/>
                <a:gd name="connsiteX1" fmla="*/ 31750 w 1555750"/>
                <a:gd name="connsiteY1" fmla="*/ 3175 h 349250"/>
                <a:gd name="connsiteX2" fmla="*/ 12700 w 1555750"/>
                <a:gd name="connsiteY2" fmla="*/ 73025 h 349250"/>
                <a:gd name="connsiteX3" fmla="*/ 0 w 1555750"/>
                <a:gd name="connsiteY3" fmla="*/ 149225 h 349250"/>
                <a:gd name="connsiteX4" fmla="*/ 3175 w 1555750"/>
                <a:gd name="connsiteY4" fmla="*/ 234950 h 349250"/>
                <a:gd name="connsiteX5" fmla="*/ 1539875 w 1555750"/>
                <a:gd name="connsiteY5" fmla="*/ 349250 h 349250"/>
                <a:gd name="connsiteX6" fmla="*/ 1555750 w 1555750"/>
                <a:gd name="connsiteY6" fmla="*/ 244475 h 349250"/>
                <a:gd name="connsiteX7" fmla="*/ 1555750 w 1555750"/>
                <a:gd name="connsiteY7" fmla="*/ 107950 h 349250"/>
                <a:gd name="connsiteX8" fmla="*/ 1517650 w 1555750"/>
                <a:gd name="connsiteY8" fmla="*/ 0 h 349250"/>
                <a:gd name="connsiteX0" fmla="*/ 1517650 w 1555750"/>
                <a:gd name="connsiteY0" fmla="*/ 0 h 244475"/>
                <a:gd name="connsiteX1" fmla="*/ 31750 w 1555750"/>
                <a:gd name="connsiteY1" fmla="*/ 3175 h 244475"/>
                <a:gd name="connsiteX2" fmla="*/ 12700 w 1555750"/>
                <a:gd name="connsiteY2" fmla="*/ 73025 h 244475"/>
                <a:gd name="connsiteX3" fmla="*/ 0 w 1555750"/>
                <a:gd name="connsiteY3" fmla="*/ 149225 h 244475"/>
                <a:gd name="connsiteX4" fmla="*/ 3175 w 1555750"/>
                <a:gd name="connsiteY4" fmla="*/ 234950 h 244475"/>
                <a:gd name="connsiteX5" fmla="*/ 1555750 w 1555750"/>
                <a:gd name="connsiteY5" fmla="*/ 244475 h 244475"/>
                <a:gd name="connsiteX6" fmla="*/ 1555750 w 1555750"/>
                <a:gd name="connsiteY6" fmla="*/ 107950 h 244475"/>
                <a:gd name="connsiteX7" fmla="*/ 1517650 w 1555750"/>
                <a:gd name="connsiteY7" fmla="*/ 0 h 244475"/>
                <a:gd name="connsiteX0" fmla="*/ 1517650 w 1555750"/>
                <a:gd name="connsiteY0" fmla="*/ 0 h 234950"/>
                <a:gd name="connsiteX1" fmla="*/ 31750 w 1555750"/>
                <a:gd name="connsiteY1" fmla="*/ 3175 h 234950"/>
                <a:gd name="connsiteX2" fmla="*/ 12700 w 1555750"/>
                <a:gd name="connsiteY2" fmla="*/ 73025 h 234950"/>
                <a:gd name="connsiteX3" fmla="*/ 0 w 1555750"/>
                <a:gd name="connsiteY3" fmla="*/ 149225 h 234950"/>
                <a:gd name="connsiteX4" fmla="*/ 3175 w 1555750"/>
                <a:gd name="connsiteY4" fmla="*/ 234950 h 234950"/>
                <a:gd name="connsiteX5" fmla="*/ 1555750 w 1555750"/>
                <a:gd name="connsiteY5" fmla="*/ 231775 h 234950"/>
                <a:gd name="connsiteX6" fmla="*/ 1555750 w 1555750"/>
                <a:gd name="connsiteY6" fmla="*/ 107950 h 234950"/>
                <a:gd name="connsiteX7" fmla="*/ 1517650 w 1555750"/>
                <a:gd name="connsiteY7"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750" h="234950">
                  <a:moveTo>
                    <a:pt x="1517650" y="0"/>
                  </a:moveTo>
                  <a:lnTo>
                    <a:pt x="31750" y="3175"/>
                  </a:lnTo>
                  <a:lnTo>
                    <a:pt x="12700" y="73025"/>
                  </a:lnTo>
                  <a:lnTo>
                    <a:pt x="0" y="149225"/>
                  </a:lnTo>
                  <a:lnTo>
                    <a:pt x="3175" y="234950"/>
                  </a:lnTo>
                  <a:lnTo>
                    <a:pt x="1555750" y="231775"/>
                  </a:lnTo>
                  <a:lnTo>
                    <a:pt x="1555750" y="107950"/>
                  </a:lnTo>
                  <a:lnTo>
                    <a:pt x="1517650" y="0"/>
                  </a:lnTo>
                  <a:close/>
                </a:path>
              </a:pathLst>
            </a:custGeom>
            <a:solidFill>
              <a:srgbClr val="A7D9A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grpSp>
      <p:sp>
        <p:nvSpPr>
          <p:cNvPr id="316" name="Right Arrow 52"/>
          <p:cNvSpPr>
            <a:spLocks noChangeArrowheads="1"/>
          </p:cNvSpPr>
          <p:nvPr/>
        </p:nvSpPr>
        <p:spPr bwMode="auto">
          <a:xfrm>
            <a:off x="4150544" y="5037805"/>
            <a:ext cx="941029" cy="216024"/>
          </a:xfrm>
          <a:prstGeom prst="rightArrow">
            <a:avLst>
              <a:gd name="adj1" fmla="val 50000"/>
              <a:gd name="adj2" fmla="val 50000"/>
            </a:avLst>
          </a:prstGeom>
          <a:solidFill>
            <a:srgbClr val="0000FF"/>
          </a:solidFill>
          <a:ln w="9525">
            <a:solidFill>
              <a:schemeClr val="tx1"/>
            </a:solidFill>
            <a:round/>
            <a:headEnd/>
            <a:tailEnd/>
          </a:ln>
        </p:spPr>
        <p:txBody>
          <a:bodyPr>
            <a:prstTxWarp prst="textNoShape">
              <a:avLst/>
            </a:prstTxWarp>
          </a:bodyPr>
          <a:lstStyle/>
          <a:p>
            <a:endParaRPr lang="en-US" sz="1200">
              <a:latin typeface="Arial"/>
              <a:ea typeface="Arial" pitchFamily="-109" charset="0"/>
              <a:cs typeface="Arial"/>
            </a:endParaRPr>
          </a:p>
        </p:txBody>
      </p:sp>
      <p:sp>
        <p:nvSpPr>
          <p:cNvPr id="318" name="Arc 317"/>
          <p:cNvSpPr/>
          <p:nvPr/>
        </p:nvSpPr>
        <p:spPr>
          <a:xfrm>
            <a:off x="5170838" y="4605757"/>
            <a:ext cx="777136" cy="1045885"/>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319" name="Arc 318"/>
          <p:cNvSpPr/>
          <p:nvPr/>
        </p:nvSpPr>
        <p:spPr>
          <a:xfrm flipH="1">
            <a:off x="5269189" y="4605757"/>
            <a:ext cx="777136" cy="1045885"/>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nvGrpSpPr>
          <p:cNvPr id="320" name="Group 319"/>
          <p:cNvGrpSpPr>
            <a:grpSpLocks noChangeAspect="1"/>
          </p:cNvGrpSpPr>
          <p:nvPr/>
        </p:nvGrpSpPr>
        <p:grpSpPr>
          <a:xfrm>
            <a:off x="6095416" y="5183565"/>
            <a:ext cx="667106" cy="161805"/>
            <a:chOff x="3629042" y="4972624"/>
            <a:chExt cx="953008" cy="231150"/>
          </a:xfrm>
        </p:grpSpPr>
        <p:pic>
          <p:nvPicPr>
            <p:cNvPr id="321" name="Picture 320"/>
            <p:cNvPicPr>
              <a:picLocks noChangeAspect="1"/>
            </p:cNvPicPr>
            <p:nvPr/>
          </p:nvPicPr>
          <p:blipFill>
            <a:blip r:embed="rId3"/>
            <a:stretch>
              <a:fillRect/>
            </a:stretch>
          </p:blipFill>
          <p:spPr>
            <a:xfrm>
              <a:off x="3629042" y="4977714"/>
              <a:ext cx="324104" cy="226060"/>
            </a:xfrm>
            <a:prstGeom prst="rect">
              <a:avLst/>
            </a:prstGeom>
          </p:spPr>
        </p:pic>
        <p:pic>
          <p:nvPicPr>
            <p:cNvPr id="322" name="Picture 321"/>
            <p:cNvPicPr>
              <a:picLocks noChangeAspect="1"/>
            </p:cNvPicPr>
            <p:nvPr/>
          </p:nvPicPr>
          <p:blipFill>
            <a:blip r:embed="rId3"/>
            <a:stretch>
              <a:fillRect/>
            </a:stretch>
          </p:blipFill>
          <p:spPr>
            <a:xfrm>
              <a:off x="3943494" y="4975169"/>
              <a:ext cx="324104" cy="226060"/>
            </a:xfrm>
            <a:prstGeom prst="rect">
              <a:avLst/>
            </a:prstGeom>
          </p:spPr>
        </p:pic>
        <p:pic>
          <p:nvPicPr>
            <p:cNvPr id="323" name="Picture 322"/>
            <p:cNvPicPr>
              <a:picLocks noChangeAspect="1"/>
            </p:cNvPicPr>
            <p:nvPr/>
          </p:nvPicPr>
          <p:blipFill>
            <a:blip r:embed="rId3"/>
            <a:stretch>
              <a:fillRect/>
            </a:stretch>
          </p:blipFill>
          <p:spPr>
            <a:xfrm>
              <a:off x="4257946" y="4972624"/>
              <a:ext cx="324104" cy="226060"/>
            </a:xfrm>
            <a:prstGeom prst="rect">
              <a:avLst/>
            </a:prstGeom>
          </p:spPr>
        </p:pic>
      </p:grpSp>
      <p:grpSp>
        <p:nvGrpSpPr>
          <p:cNvPr id="324" name="Group 323"/>
          <p:cNvGrpSpPr>
            <a:grpSpLocks noChangeAspect="1"/>
          </p:cNvGrpSpPr>
          <p:nvPr/>
        </p:nvGrpSpPr>
        <p:grpSpPr>
          <a:xfrm>
            <a:off x="6095417" y="4842707"/>
            <a:ext cx="653593" cy="158242"/>
            <a:chOff x="3629042" y="4632013"/>
            <a:chExt cx="933704" cy="226060"/>
          </a:xfrm>
        </p:grpSpPr>
        <p:pic>
          <p:nvPicPr>
            <p:cNvPr id="325" name="Picture 324"/>
            <p:cNvPicPr>
              <a:picLocks noChangeAspect="1"/>
            </p:cNvPicPr>
            <p:nvPr/>
          </p:nvPicPr>
          <p:blipFill>
            <a:blip r:embed="rId4"/>
            <a:stretch>
              <a:fillRect/>
            </a:stretch>
          </p:blipFill>
          <p:spPr>
            <a:xfrm>
              <a:off x="3629042" y="4632013"/>
              <a:ext cx="324104" cy="226060"/>
            </a:xfrm>
            <a:prstGeom prst="rect">
              <a:avLst/>
            </a:prstGeom>
          </p:spPr>
        </p:pic>
        <p:pic>
          <p:nvPicPr>
            <p:cNvPr id="326" name="Picture 325"/>
            <p:cNvPicPr>
              <a:picLocks noChangeAspect="1"/>
            </p:cNvPicPr>
            <p:nvPr/>
          </p:nvPicPr>
          <p:blipFill>
            <a:blip r:embed="rId4"/>
            <a:stretch>
              <a:fillRect/>
            </a:stretch>
          </p:blipFill>
          <p:spPr>
            <a:xfrm>
              <a:off x="3933842" y="4632013"/>
              <a:ext cx="324104" cy="226060"/>
            </a:xfrm>
            <a:prstGeom prst="rect">
              <a:avLst/>
            </a:prstGeom>
          </p:spPr>
        </p:pic>
        <p:pic>
          <p:nvPicPr>
            <p:cNvPr id="327" name="Picture 326"/>
            <p:cNvPicPr>
              <a:picLocks noChangeAspect="1"/>
            </p:cNvPicPr>
            <p:nvPr/>
          </p:nvPicPr>
          <p:blipFill>
            <a:blip r:embed="rId4"/>
            <a:stretch>
              <a:fillRect/>
            </a:stretch>
          </p:blipFill>
          <p:spPr>
            <a:xfrm>
              <a:off x="4238642" y="4632013"/>
              <a:ext cx="324104" cy="226060"/>
            </a:xfrm>
            <a:prstGeom prst="rect">
              <a:avLst/>
            </a:prstGeom>
          </p:spPr>
        </p:pic>
      </p:grpSp>
      <p:grpSp>
        <p:nvGrpSpPr>
          <p:cNvPr id="336" name="Group 335"/>
          <p:cNvGrpSpPr/>
          <p:nvPr/>
        </p:nvGrpSpPr>
        <p:grpSpPr>
          <a:xfrm>
            <a:off x="3512222" y="4820554"/>
            <a:ext cx="917084" cy="648072"/>
            <a:chOff x="918612" y="1972018"/>
            <a:chExt cx="917084" cy="648072"/>
          </a:xfrm>
          <a:solidFill>
            <a:schemeClr val="bg1"/>
          </a:solidFill>
        </p:grpSpPr>
        <p:sp>
          <p:nvSpPr>
            <p:cNvPr id="337" name="Rounded Rectangle 336"/>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338" name="TextBox 337"/>
            <p:cNvSpPr txBox="1"/>
            <p:nvPr/>
          </p:nvSpPr>
          <p:spPr>
            <a:xfrm>
              <a:off x="918612" y="1989711"/>
              <a:ext cx="917084" cy="600164"/>
            </a:xfrm>
            <a:prstGeom prst="rect">
              <a:avLst/>
            </a:prstGeom>
            <a:noFill/>
          </p:spPr>
          <p:txBody>
            <a:bodyPr wrap="square" rtlCol="0">
              <a:spAutoFit/>
            </a:bodyPr>
            <a:lstStyle/>
            <a:p>
              <a:pPr algn="ctr"/>
              <a:r>
                <a:rPr lang="en-US" sz="1100" dirty="0" smtClean="0">
                  <a:latin typeface="Arial"/>
                  <a:cs typeface="Arial"/>
                </a:rPr>
                <a:t>10-GHz </a:t>
              </a:r>
              <a:r>
                <a:rPr lang="en-US" sz="1100" dirty="0" err="1" smtClean="0">
                  <a:latin typeface="Arial"/>
                  <a:cs typeface="Arial"/>
                </a:rPr>
                <a:t>Ti:sapphire</a:t>
              </a:r>
              <a:r>
                <a:rPr lang="en-US" sz="1100" dirty="0" smtClean="0">
                  <a:latin typeface="Arial"/>
                  <a:cs typeface="Arial"/>
                </a:rPr>
                <a:t> laser</a:t>
              </a:r>
              <a:endParaRPr lang="en-US" sz="1100" dirty="0">
                <a:latin typeface="Arial"/>
                <a:cs typeface="Arial"/>
              </a:endParaRPr>
            </a:p>
          </p:txBody>
        </p:sp>
      </p:grpSp>
      <p:sp>
        <p:nvSpPr>
          <p:cNvPr id="343" name="Rectangle 342"/>
          <p:cNvSpPr/>
          <p:nvPr/>
        </p:nvSpPr>
        <p:spPr>
          <a:xfrm>
            <a:off x="5398134" y="4892562"/>
            <a:ext cx="423664" cy="518075"/>
          </a:xfrm>
          <a:prstGeom prst="rect">
            <a:avLst/>
          </a:prstGeom>
          <a:solidFill>
            <a:schemeClr val="tx2">
              <a:lumMod val="20000"/>
              <a:lumOff val="80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5" name="Rectangle 344"/>
          <p:cNvSpPr/>
          <p:nvPr/>
        </p:nvSpPr>
        <p:spPr>
          <a:xfrm>
            <a:off x="5344812" y="5015036"/>
            <a:ext cx="550039" cy="261610"/>
          </a:xfrm>
          <a:prstGeom prst="rect">
            <a:avLst/>
          </a:prstGeom>
        </p:spPr>
        <p:txBody>
          <a:bodyPr wrap="square">
            <a:spAutoFit/>
          </a:bodyPr>
          <a:lstStyle/>
          <a:p>
            <a:pPr algn="ctr"/>
            <a:r>
              <a:rPr lang="en-US" sz="1100" dirty="0" smtClean="0">
                <a:latin typeface="Arial"/>
                <a:cs typeface="Arial"/>
              </a:rPr>
              <a:t>OPO      </a:t>
            </a:r>
            <a:endParaRPr lang="en-US" sz="1100" dirty="0"/>
          </a:p>
        </p:txBody>
      </p:sp>
      <p:grpSp>
        <p:nvGrpSpPr>
          <p:cNvPr id="355" name="Group 354"/>
          <p:cNvGrpSpPr/>
          <p:nvPr/>
        </p:nvGrpSpPr>
        <p:grpSpPr>
          <a:xfrm>
            <a:off x="6738194" y="4842419"/>
            <a:ext cx="550834" cy="518075"/>
            <a:chOff x="6276212" y="4310923"/>
            <a:chExt cx="550834" cy="518075"/>
          </a:xfrm>
        </p:grpSpPr>
        <p:sp>
          <p:nvSpPr>
            <p:cNvPr id="344" name="Rectangle 343"/>
            <p:cNvSpPr/>
            <p:nvPr/>
          </p:nvSpPr>
          <p:spPr>
            <a:xfrm>
              <a:off x="6331374" y="4310923"/>
              <a:ext cx="423664" cy="518075"/>
            </a:xfrm>
            <a:prstGeom prst="rect">
              <a:avLst/>
            </a:prstGeom>
            <a:solidFill>
              <a:schemeClr val="tx2">
                <a:lumMod val="20000"/>
                <a:lumOff val="80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6" name="Rectangle 345"/>
            <p:cNvSpPr/>
            <p:nvPr/>
          </p:nvSpPr>
          <p:spPr>
            <a:xfrm>
              <a:off x="6276212" y="4362880"/>
              <a:ext cx="550834" cy="430887"/>
            </a:xfrm>
            <a:prstGeom prst="rect">
              <a:avLst/>
            </a:prstGeom>
          </p:spPr>
          <p:txBody>
            <a:bodyPr wrap="square">
              <a:spAutoFit/>
            </a:bodyPr>
            <a:lstStyle/>
            <a:p>
              <a:pPr algn="ctr"/>
              <a:r>
                <a:rPr lang="en-US" sz="1100" dirty="0" smtClean="0">
                  <a:solidFill>
                    <a:prstClr val="black"/>
                  </a:solidFill>
                  <a:latin typeface="Arial"/>
                  <a:cs typeface="Arial"/>
                </a:rPr>
                <a:t>SHG</a:t>
              </a:r>
            </a:p>
            <a:p>
              <a:pPr algn="ctr"/>
              <a:r>
                <a:rPr lang="en-US" sz="1100" dirty="0" smtClean="0">
                  <a:solidFill>
                    <a:prstClr val="black"/>
                  </a:solidFill>
                  <a:latin typeface="Arial"/>
                  <a:cs typeface="Arial"/>
                </a:rPr>
                <a:t>SFM</a:t>
              </a:r>
              <a:endParaRPr lang="en-US" dirty="0"/>
            </a:p>
          </p:txBody>
        </p:sp>
      </p:grpSp>
      <p:grpSp>
        <p:nvGrpSpPr>
          <p:cNvPr id="378" name="Group 377"/>
          <p:cNvGrpSpPr>
            <a:grpSpLocks noChangeAspect="1"/>
          </p:cNvGrpSpPr>
          <p:nvPr/>
        </p:nvGrpSpPr>
        <p:grpSpPr>
          <a:xfrm>
            <a:off x="7230908" y="5316174"/>
            <a:ext cx="671388" cy="158242"/>
            <a:chOff x="4405006" y="6002189"/>
            <a:chExt cx="959126" cy="226060"/>
          </a:xfrm>
        </p:grpSpPr>
        <p:pic>
          <p:nvPicPr>
            <p:cNvPr id="368" name="Picture 367"/>
            <p:cNvPicPr>
              <a:picLocks noChangeAspect="1"/>
            </p:cNvPicPr>
            <p:nvPr/>
          </p:nvPicPr>
          <p:blipFill>
            <a:blip r:embed="rId5"/>
            <a:stretch>
              <a:fillRect/>
            </a:stretch>
          </p:blipFill>
          <p:spPr>
            <a:xfrm>
              <a:off x="4405006" y="6002189"/>
              <a:ext cx="324104" cy="226060"/>
            </a:xfrm>
            <a:prstGeom prst="rect">
              <a:avLst/>
            </a:prstGeom>
          </p:spPr>
        </p:pic>
        <p:pic>
          <p:nvPicPr>
            <p:cNvPr id="369" name="Picture 368"/>
            <p:cNvPicPr>
              <a:picLocks noChangeAspect="1"/>
            </p:cNvPicPr>
            <p:nvPr/>
          </p:nvPicPr>
          <p:blipFill>
            <a:blip r:embed="rId5"/>
            <a:stretch>
              <a:fillRect/>
            </a:stretch>
          </p:blipFill>
          <p:spPr>
            <a:xfrm>
              <a:off x="4726722" y="6002189"/>
              <a:ext cx="324104" cy="226060"/>
            </a:xfrm>
            <a:prstGeom prst="rect">
              <a:avLst/>
            </a:prstGeom>
          </p:spPr>
        </p:pic>
        <p:pic>
          <p:nvPicPr>
            <p:cNvPr id="370" name="Picture 369"/>
            <p:cNvPicPr>
              <a:picLocks noChangeAspect="1"/>
            </p:cNvPicPr>
            <p:nvPr/>
          </p:nvPicPr>
          <p:blipFill>
            <a:blip r:embed="rId5"/>
            <a:stretch>
              <a:fillRect/>
            </a:stretch>
          </p:blipFill>
          <p:spPr>
            <a:xfrm>
              <a:off x="5040028" y="6002189"/>
              <a:ext cx="324104" cy="226060"/>
            </a:xfrm>
            <a:prstGeom prst="rect">
              <a:avLst/>
            </a:prstGeom>
          </p:spPr>
        </p:pic>
      </p:grpSp>
      <p:grpSp>
        <p:nvGrpSpPr>
          <p:cNvPr id="380" name="Group 379"/>
          <p:cNvGrpSpPr>
            <a:grpSpLocks noChangeAspect="1"/>
          </p:cNvGrpSpPr>
          <p:nvPr/>
        </p:nvGrpSpPr>
        <p:grpSpPr>
          <a:xfrm>
            <a:off x="7230908" y="4967081"/>
            <a:ext cx="671388" cy="158242"/>
            <a:chOff x="4405006" y="5733256"/>
            <a:chExt cx="959126" cy="226060"/>
          </a:xfrm>
        </p:grpSpPr>
        <p:pic>
          <p:nvPicPr>
            <p:cNvPr id="366" name="Picture 365"/>
            <p:cNvPicPr>
              <a:picLocks noChangeAspect="1"/>
            </p:cNvPicPr>
            <p:nvPr/>
          </p:nvPicPr>
          <p:blipFill>
            <a:blip r:embed="rId6"/>
            <a:stretch>
              <a:fillRect/>
            </a:stretch>
          </p:blipFill>
          <p:spPr>
            <a:xfrm>
              <a:off x="4405006" y="5733256"/>
              <a:ext cx="324104" cy="226060"/>
            </a:xfrm>
            <a:prstGeom prst="rect">
              <a:avLst/>
            </a:prstGeom>
          </p:spPr>
        </p:pic>
        <p:pic>
          <p:nvPicPr>
            <p:cNvPr id="373" name="Picture 372"/>
            <p:cNvPicPr>
              <a:picLocks noChangeAspect="1"/>
            </p:cNvPicPr>
            <p:nvPr/>
          </p:nvPicPr>
          <p:blipFill>
            <a:blip r:embed="rId6"/>
            <a:stretch>
              <a:fillRect/>
            </a:stretch>
          </p:blipFill>
          <p:spPr>
            <a:xfrm>
              <a:off x="4729062" y="5733256"/>
              <a:ext cx="324104" cy="226060"/>
            </a:xfrm>
            <a:prstGeom prst="rect">
              <a:avLst/>
            </a:prstGeom>
          </p:spPr>
        </p:pic>
        <p:pic>
          <p:nvPicPr>
            <p:cNvPr id="374" name="Picture 373"/>
            <p:cNvPicPr>
              <a:picLocks noChangeAspect="1"/>
            </p:cNvPicPr>
            <p:nvPr/>
          </p:nvPicPr>
          <p:blipFill>
            <a:blip r:embed="rId6"/>
            <a:stretch>
              <a:fillRect/>
            </a:stretch>
          </p:blipFill>
          <p:spPr>
            <a:xfrm>
              <a:off x="5040028" y="5733256"/>
              <a:ext cx="324104" cy="226060"/>
            </a:xfrm>
            <a:prstGeom prst="rect">
              <a:avLst/>
            </a:prstGeom>
          </p:spPr>
        </p:pic>
      </p:grpSp>
      <p:grpSp>
        <p:nvGrpSpPr>
          <p:cNvPr id="443" name="Group 442"/>
          <p:cNvGrpSpPr/>
          <p:nvPr/>
        </p:nvGrpSpPr>
        <p:grpSpPr>
          <a:xfrm>
            <a:off x="3512222" y="5594815"/>
            <a:ext cx="917084" cy="432048"/>
            <a:chOff x="918612" y="1972018"/>
            <a:chExt cx="917084" cy="648072"/>
          </a:xfrm>
          <a:solidFill>
            <a:schemeClr val="bg1"/>
          </a:solidFill>
        </p:grpSpPr>
        <p:sp>
          <p:nvSpPr>
            <p:cNvPr id="444" name="Rounded Rectangle 443"/>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445" name="TextBox 444"/>
            <p:cNvSpPr txBox="1"/>
            <p:nvPr/>
          </p:nvSpPr>
          <p:spPr>
            <a:xfrm>
              <a:off x="918612" y="1989711"/>
              <a:ext cx="917084" cy="430887"/>
            </a:xfrm>
            <a:prstGeom prst="rect">
              <a:avLst/>
            </a:prstGeom>
            <a:noFill/>
          </p:spPr>
          <p:txBody>
            <a:bodyPr wrap="square" rtlCol="0">
              <a:spAutoFit/>
            </a:bodyPr>
            <a:lstStyle/>
            <a:p>
              <a:pPr algn="ctr"/>
              <a:r>
                <a:rPr lang="en-US" sz="1100" dirty="0" err="1" smtClean="0">
                  <a:latin typeface="Arial"/>
                  <a:cs typeface="Arial"/>
                </a:rPr>
                <a:t>Rb</a:t>
              </a:r>
              <a:r>
                <a:rPr lang="en-US" sz="1100" dirty="0" smtClean="0">
                  <a:latin typeface="Arial"/>
                  <a:cs typeface="Arial"/>
                </a:rPr>
                <a:t>-ECDL reference</a:t>
              </a:r>
              <a:endParaRPr lang="en-US" sz="1100" dirty="0">
                <a:latin typeface="Arial"/>
                <a:cs typeface="Arial"/>
              </a:endParaRPr>
            </a:p>
          </p:txBody>
        </p:sp>
      </p:grpSp>
      <p:grpSp>
        <p:nvGrpSpPr>
          <p:cNvPr id="446" name="Group 445"/>
          <p:cNvGrpSpPr/>
          <p:nvPr/>
        </p:nvGrpSpPr>
        <p:grpSpPr>
          <a:xfrm>
            <a:off x="4588564" y="5594815"/>
            <a:ext cx="917084" cy="442682"/>
            <a:chOff x="918612" y="1972018"/>
            <a:chExt cx="917084" cy="664023"/>
          </a:xfrm>
          <a:solidFill>
            <a:schemeClr val="bg1"/>
          </a:solidFill>
        </p:grpSpPr>
        <p:sp>
          <p:nvSpPr>
            <p:cNvPr id="447" name="Rounded Rectangle 446"/>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448" name="TextBox 447"/>
            <p:cNvSpPr txBox="1"/>
            <p:nvPr/>
          </p:nvSpPr>
          <p:spPr>
            <a:xfrm>
              <a:off x="918612" y="1989710"/>
              <a:ext cx="917084" cy="646331"/>
            </a:xfrm>
            <a:prstGeom prst="rect">
              <a:avLst/>
            </a:prstGeom>
            <a:noFill/>
          </p:spPr>
          <p:txBody>
            <a:bodyPr wrap="square" rtlCol="0">
              <a:spAutoFit/>
            </a:bodyPr>
            <a:lstStyle/>
            <a:p>
              <a:pPr algn="ctr"/>
              <a:r>
                <a:rPr lang="en-US" sz="1100" dirty="0" smtClean="0">
                  <a:latin typeface="Arial"/>
                  <a:cs typeface="Arial"/>
                </a:rPr>
                <a:t>Dither locking</a:t>
              </a:r>
              <a:endParaRPr lang="en-US" sz="1100" dirty="0">
                <a:latin typeface="Arial"/>
                <a:cs typeface="Arial"/>
              </a:endParaRPr>
            </a:p>
          </p:txBody>
        </p:sp>
      </p:grpSp>
      <p:cxnSp>
        <p:nvCxnSpPr>
          <p:cNvPr id="451" name="Straight Arrow Connector 450"/>
          <p:cNvCxnSpPr/>
          <p:nvPr/>
        </p:nvCxnSpPr>
        <p:spPr>
          <a:xfrm rot="5400000" flipV="1">
            <a:off x="4506169" y="5718449"/>
            <a:ext cx="0" cy="20418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2" name="Straight Arrow Connector 451"/>
          <p:cNvCxnSpPr/>
          <p:nvPr/>
        </p:nvCxnSpPr>
        <p:spPr>
          <a:xfrm flipV="1">
            <a:off x="6001294" y="5509044"/>
            <a:ext cx="0" cy="31149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p:cNvCxnSpPr>
            <a:stCxn id="448" idx="3"/>
          </p:cNvCxnSpPr>
          <p:nvPr/>
        </p:nvCxnSpPr>
        <p:spPr>
          <a:xfrm flipV="1">
            <a:off x="5505648" y="5820541"/>
            <a:ext cx="495646" cy="151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8" name="Group 437"/>
          <p:cNvGrpSpPr/>
          <p:nvPr/>
        </p:nvGrpSpPr>
        <p:grpSpPr>
          <a:xfrm>
            <a:off x="7998744" y="2968121"/>
            <a:ext cx="485425" cy="568748"/>
            <a:chOff x="6637585" y="5253284"/>
            <a:chExt cx="485425" cy="568748"/>
          </a:xfrm>
        </p:grpSpPr>
        <p:sp>
          <p:nvSpPr>
            <p:cNvPr id="439" name="Rectangle 438"/>
            <p:cNvSpPr/>
            <p:nvPr/>
          </p:nvSpPr>
          <p:spPr>
            <a:xfrm>
              <a:off x="6637585" y="5528410"/>
              <a:ext cx="485425" cy="144016"/>
            </a:xfrm>
            <a:prstGeom prst="rect">
              <a:avLst/>
            </a:prstGeom>
            <a:solidFill>
              <a:srgbClr val="FFADAA"/>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0" name="Rectangle 439"/>
            <p:cNvSpPr/>
            <p:nvPr/>
          </p:nvSpPr>
          <p:spPr>
            <a:xfrm>
              <a:off x="6637585" y="5253284"/>
              <a:ext cx="485425" cy="119932"/>
            </a:xfrm>
            <a:prstGeom prst="rect">
              <a:avLst/>
            </a:prstGeom>
            <a:solidFill>
              <a:srgbClr val="A7D9AB"/>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1" name="Rectangle 440"/>
            <p:cNvSpPr/>
            <p:nvPr/>
          </p:nvSpPr>
          <p:spPr>
            <a:xfrm>
              <a:off x="6637585" y="5378805"/>
              <a:ext cx="485425" cy="144016"/>
            </a:xfrm>
            <a:prstGeom prst="rect">
              <a:avLst/>
            </a:prstGeom>
            <a:solidFill>
              <a:srgbClr val="00FEFF"/>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2" name="Rectangle 441"/>
            <p:cNvSpPr/>
            <p:nvPr/>
          </p:nvSpPr>
          <p:spPr>
            <a:xfrm>
              <a:off x="6637585" y="5678016"/>
              <a:ext cx="485425" cy="144016"/>
            </a:xfrm>
            <a:prstGeom prst="rect">
              <a:avLst/>
            </a:prstGeom>
            <a:solidFill>
              <a:srgbClr val="9100FF"/>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97" name="Group 396"/>
          <p:cNvGrpSpPr/>
          <p:nvPr/>
        </p:nvGrpSpPr>
        <p:grpSpPr>
          <a:xfrm>
            <a:off x="8575210" y="2915376"/>
            <a:ext cx="671388" cy="680100"/>
            <a:chOff x="7601788" y="4365077"/>
            <a:chExt cx="671388" cy="680100"/>
          </a:xfrm>
        </p:grpSpPr>
        <p:grpSp>
          <p:nvGrpSpPr>
            <p:cNvPr id="381" name="Group 380"/>
            <p:cNvGrpSpPr>
              <a:grpSpLocks noChangeAspect="1"/>
            </p:cNvGrpSpPr>
            <p:nvPr/>
          </p:nvGrpSpPr>
          <p:grpSpPr>
            <a:xfrm>
              <a:off x="7603929" y="4710607"/>
              <a:ext cx="667106" cy="161805"/>
              <a:chOff x="3629042" y="4972624"/>
              <a:chExt cx="953008" cy="231150"/>
            </a:xfrm>
          </p:grpSpPr>
          <p:pic>
            <p:nvPicPr>
              <p:cNvPr id="382" name="Picture 381"/>
              <p:cNvPicPr>
                <a:picLocks noChangeAspect="1"/>
              </p:cNvPicPr>
              <p:nvPr/>
            </p:nvPicPr>
            <p:blipFill>
              <a:blip r:embed="rId3"/>
              <a:stretch>
                <a:fillRect/>
              </a:stretch>
            </p:blipFill>
            <p:spPr>
              <a:xfrm>
                <a:off x="3629042" y="4977714"/>
                <a:ext cx="324104" cy="226060"/>
              </a:xfrm>
              <a:prstGeom prst="rect">
                <a:avLst/>
              </a:prstGeom>
            </p:spPr>
          </p:pic>
          <p:pic>
            <p:nvPicPr>
              <p:cNvPr id="383" name="Picture 382"/>
              <p:cNvPicPr>
                <a:picLocks noChangeAspect="1"/>
              </p:cNvPicPr>
              <p:nvPr/>
            </p:nvPicPr>
            <p:blipFill>
              <a:blip r:embed="rId3"/>
              <a:stretch>
                <a:fillRect/>
              </a:stretch>
            </p:blipFill>
            <p:spPr>
              <a:xfrm>
                <a:off x="3943494" y="4975169"/>
                <a:ext cx="324104" cy="226060"/>
              </a:xfrm>
              <a:prstGeom prst="rect">
                <a:avLst/>
              </a:prstGeom>
            </p:spPr>
          </p:pic>
          <p:pic>
            <p:nvPicPr>
              <p:cNvPr id="384" name="Picture 383"/>
              <p:cNvPicPr>
                <a:picLocks noChangeAspect="1"/>
              </p:cNvPicPr>
              <p:nvPr/>
            </p:nvPicPr>
            <p:blipFill>
              <a:blip r:embed="rId3"/>
              <a:stretch>
                <a:fillRect/>
              </a:stretch>
            </p:blipFill>
            <p:spPr>
              <a:xfrm>
                <a:off x="4257946" y="4972624"/>
                <a:ext cx="324104" cy="226060"/>
              </a:xfrm>
              <a:prstGeom prst="rect">
                <a:avLst/>
              </a:prstGeom>
            </p:spPr>
          </p:pic>
        </p:grpSp>
        <p:grpSp>
          <p:nvGrpSpPr>
            <p:cNvPr id="385" name="Group 384"/>
            <p:cNvGrpSpPr>
              <a:grpSpLocks noChangeAspect="1"/>
            </p:cNvGrpSpPr>
            <p:nvPr/>
          </p:nvGrpSpPr>
          <p:grpSpPr>
            <a:xfrm>
              <a:off x="7610686" y="4365077"/>
              <a:ext cx="653593" cy="158242"/>
              <a:chOff x="3629042" y="4632013"/>
              <a:chExt cx="933704" cy="226060"/>
            </a:xfrm>
          </p:grpSpPr>
          <p:pic>
            <p:nvPicPr>
              <p:cNvPr id="386" name="Picture 385"/>
              <p:cNvPicPr>
                <a:picLocks noChangeAspect="1"/>
              </p:cNvPicPr>
              <p:nvPr/>
            </p:nvPicPr>
            <p:blipFill>
              <a:blip r:embed="rId4"/>
              <a:stretch>
                <a:fillRect/>
              </a:stretch>
            </p:blipFill>
            <p:spPr>
              <a:xfrm>
                <a:off x="3629042" y="4632013"/>
                <a:ext cx="324104" cy="226060"/>
              </a:xfrm>
              <a:prstGeom prst="rect">
                <a:avLst/>
              </a:prstGeom>
            </p:spPr>
          </p:pic>
          <p:pic>
            <p:nvPicPr>
              <p:cNvPr id="387" name="Picture 386"/>
              <p:cNvPicPr>
                <a:picLocks noChangeAspect="1"/>
              </p:cNvPicPr>
              <p:nvPr/>
            </p:nvPicPr>
            <p:blipFill>
              <a:blip r:embed="rId4"/>
              <a:stretch>
                <a:fillRect/>
              </a:stretch>
            </p:blipFill>
            <p:spPr>
              <a:xfrm>
                <a:off x="3933842" y="4632013"/>
                <a:ext cx="324104" cy="226060"/>
              </a:xfrm>
              <a:prstGeom prst="rect">
                <a:avLst/>
              </a:prstGeom>
            </p:spPr>
          </p:pic>
          <p:pic>
            <p:nvPicPr>
              <p:cNvPr id="388" name="Picture 387"/>
              <p:cNvPicPr>
                <a:picLocks noChangeAspect="1"/>
              </p:cNvPicPr>
              <p:nvPr/>
            </p:nvPicPr>
            <p:blipFill>
              <a:blip r:embed="rId4"/>
              <a:stretch>
                <a:fillRect/>
              </a:stretch>
            </p:blipFill>
            <p:spPr>
              <a:xfrm>
                <a:off x="4238642" y="4632013"/>
                <a:ext cx="324104" cy="226060"/>
              </a:xfrm>
              <a:prstGeom prst="rect">
                <a:avLst/>
              </a:prstGeom>
            </p:spPr>
          </p:pic>
        </p:grpSp>
        <p:grpSp>
          <p:nvGrpSpPr>
            <p:cNvPr id="389" name="Group 388"/>
            <p:cNvGrpSpPr>
              <a:grpSpLocks noChangeAspect="1"/>
            </p:cNvGrpSpPr>
            <p:nvPr/>
          </p:nvGrpSpPr>
          <p:grpSpPr>
            <a:xfrm>
              <a:off x="7601788" y="4886935"/>
              <a:ext cx="671388" cy="158242"/>
              <a:chOff x="4405006" y="6002189"/>
              <a:chExt cx="959126" cy="226060"/>
            </a:xfrm>
          </p:grpSpPr>
          <p:pic>
            <p:nvPicPr>
              <p:cNvPr id="390" name="Picture 389"/>
              <p:cNvPicPr>
                <a:picLocks noChangeAspect="1"/>
              </p:cNvPicPr>
              <p:nvPr/>
            </p:nvPicPr>
            <p:blipFill>
              <a:blip r:embed="rId5"/>
              <a:stretch>
                <a:fillRect/>
              </a:stretch>
            </p:blipFill>
            <p:spPr>
              <a:xfrm>
                <a:off x="4405006" y="6002189"/>
                <a:ext cx="324104" cy="226060"/>
              </a:xfrm>
              <a:prstGeom prst="rect">
                <a:avLst/>
              </a:prstGeom>
            </p:spPr>
          </p:pic>
          <p:pic>
            <p:nvPicPr>
              <p:cNvPr id="391" name="Picture 390"/>
              <p:cNvPicPr>
                <a:picLocks noChangeAspect="1"/>
              </p:cNvPicPr>
              <p:nvPr/>
            </p:nvPicPr>
            <p:blipFill>
              <a:blip r:embed="rId5"/>
              <a:stretch>
                <a:fillRect/>
              </a:stretch>
            </p:blipFill>
            <p:spPr>
              <a:xfrm>
                <a:off x="4726722" y="6002189"/>
                <a:ext cx="324104" cy="226060"/>
              </a:xfrm>
              <a:prstGeom prst="rect">
                <a:avLst/>
              </a:prstGeom>
            </p:spPr>
          </p:pic>
          <p:pic>
            <p:nvPicPr>
              <p:cNvPr id="392" name="Picture 391"/>
              <p:cNvPicPr>
                <a:picLocks noChangeAspect="1"/>
              </p:cNvPicPr>
              <p:nvPr/>
            </p:nvPicPr>
            <p:blipFill>
              <a:blip r:embed="rId5"/>
              <a:stretch>
                <a:fillRect/>
              </a:stretch>
            </p:blipFill>
            <p:spPr>
              <a:xfrm>
                <a:off x="5040028" y="6002189"/>
                <a:ext cx="324104" cy="226060"/>
              </a:xfrm>
              <a:prstGeom prst="rect">
                <a:avLst/>
              </a:prstGeom>
            </p:spPr>
          </p:pic>
        </p:grpSp>
        <p:grpSp>
          <p:nvGrpSpPr>
            <p:cNvPr id="393" name="Group 392"/>
            <p:cNvGrpSpPr>
              <a:grpSpLocks noChangeAspect="1"/>
            </p:cNvGrpSpPr>
            <p:nvPr/>
          </p:nvGrpSpPr>
          <p:grpSpPr>
            <a:xfrm>
              <a:off x="7601788" y="4537842"/>
              <a:ext cx="671388" cy="158242"/>
              <a:chOff x="4405006" y="5733256"/>
              <a:chExt cx="959126" cy="226060"/>
            </a:xfrm>
          </p:grpSpPr>
          <p:pic>
            <p:nvPicPr>
              <p:cNvPr id="394" name="Picture 393"/>
              <p:cNvPicPr>
                <a:picLocks noChangeAspect="1"/>
              </p:cNvPicPr>
              <p:nvPr/>
            </p:nvPicPr>
            <p:blipFill>
              <a:blip r:embed="rId6"/>
              <a:stretch>
                <a:fillRect/>
              </a:stretch>
            </p:blipFill>
            <p:spPr>
              <a:xfrm>
                <a:off x="4405006" y="5733256"/>
                <a:ext cx="324104" cy="226060"/>
              </a:xfrm>
              <a:prstGeom prst="rect">
                <a:avLst/>
              </a:prstGeom>
            </p:spPr>
          </p:pic>
          <p:pic>
            <p:nvPicPr>
              <p:cNvPr id="395" name="Picture 394"/>
              <p:cNvPicPr>
                <a:picLocks noChangeAspect="1"/>
              </p:cNvPicPr>
              <p:nvPr/>
            </p:nvPicPr>
            <p:blipFill>
              <a:blip r:embed="rId6"/>
              <a:stretch>
                <a:fillRect/>
              </a:stretch>
            </p:blipFill>
            <p:spPr>
              <a:xfrm>
                <a:off x="4729062" y="5733256"/>
                <a:ext cx="324104" cy="226060"/>
              </a:xfrm>
              <a:prstGeom prst="rect">
                <a:avLst/>
              </a:prstGeom>
            </p:spPr>
          </p:pic>
          <p:pic>
            <p:nvPicPr>
              <p:cNvPr id="396" name="Picture 395"/>
              <p:cNvPicPr>
                <a:picLocks noChangeAspect="1"/>
              </p:cNvPicPr>
              <p:nvPr/>
            </p:nvPicPr>
            <p:blipFill>
              <a:blip r:embed="rId6"/>
              <a:stretch>
                <a:fillRect/>
              </a:stretch>
            </p:blipFill>
            <p:spPr>
              <a:xfrm>
                <a:off x="5040028" y="5733256"/>
                <a:ext cx="324104" cy="226060"/>
              </a:xfrm>
              <a:prstGeom prst="rect">
                <a:avLst/>
              </a:prstGeom>
            </p:spPr>
          </p:pic>
        </p:grpSp>
      </p:grpSp>
      <p:grpSp>
        <p:nvGrpSpPr>
          <p:cNvPr id="415" name="Group 414"/>
          <p:cNvGrpSpPr/>
          <p:nvPr/>
        </p:nvGrpSpPr>
        <p:grpSpPr>
          <a:xfrm>
            <a:off x="7351074" y="2913760"/>
            <a:ext cx="672916" cy="671556"/>
            <a:chOff x="7855296" y="2693847"/>
            <a:chExt cx="672916" cy="671556"/>
          </a:xfrm>
        </p:grpSpPr>
        <p:grpSp>
          <p:nvGrpSpPr>
            <p:cNvPr id="357" name="Group 356"/>
            <p:cNvGrpSpPr>
              <a:grpSpLocks noChangeAspect="1"/>
            </p:cNvGrpSpPr>
            <p:nvPr/>
          </p:nvGrpSpPr>
          <p:grpSpPr>
            <a:xfrm>
              <a:off x="7864602" y="2693847"/>
              <a:ext cx="663610" cy="157886"/>
              <a:chOff x="4669238" y="3356992"/>
              <a:chExt cx="948014" cy="225552"/>
            </a:xfrm>
          </p:grpSpPr>
          <p:pic>
            <p:nvPicPr>
              <p:cNvPr id="358" name="Picture 357"/>
              <p:cNvPicPr>
                <a:picLocks noChangeAspect="1"/>
              </p:cNvPicPr>
              <p:nvPr/>
            </p:nvPicPr>
            <p:blipFill>
              <a:blip r:embed="rId7"/>
              <a:stretch>
                <a:fillRect/>
              </a:stretch>
            </p:blipFill>
            <p:spPr>
              <a:xfrm>
                <a:off x="4669238" y="3356992"/>
                <a:ext cx="322580" cy="225552"/>
              </a:xfrm>
              <a:prstGeom prst="rect">
                <a:avLst/>
              </a:prstGeom>
            </p:spPr>
          </p:pic>
          <p:pic>
            <p:nvPicPr>
              <p:cNvPr id="359" name="Picture 358"/>
              <p:cNvPicPr>
                <a:picLocks noChangeAspect="1"/>
              </p:cNvPicPr>
              <p:nvPr/>
            </p:nvPicPr>
            <p:blipFill>
              <a:blip r:embed="rId7"/>
              <a:stretch>
                <a:fillRect/>
              </a:stretch>
            </p:blipFill>
            <p:spPr>
              <a:xfrm>
                <a:off x="4981955" y="3356992"/>
                <a:ext cx="322580" cy="225552"/>
              </a:xfrm>
              <a:prstGeom prst="rect">
                <a:avLst/>
              </a:prstGeom>
            </p:spPr>
          </p:pic>
          <p:pic>
            <p:nvPicPr>
              <p:cNvPr id="360" name="Picture 359"/>
              <p:cNvPicPr>
                <a:picLocks noChangeAspect="1"/>
              </p:cNvPicPr>
              <p:nvPr/>
            </p:nvPicPr>
            <p:blipFill>
              <a:blip r:embed="rId7"/>
              <a:stretch>
                <a:fillRect/>
              </a:stretch>
            </p:blipFill>
            <p:spPr>
              <a:xfrm>
                <a:off x="5294672" y="3356992"/>
                <a:ext cx="322580" cy="225552"/>
              </a:xfrm>
              <a:prstGeom prst="rect">
                <a:avLst/>
              </a:prstGeom>
            </p:spPr>
          </p:pic>
        </p:grpSp>
        <p:grpSp>
          <p:nvGrpSpPr>
            <p:cNvPr id="361" name="Group 360"/>
            <p:cNvGrpSpPr>
              <a:grpSpLocks noChangeAspect="1"/>
            </p:cNvGrpSpPr>
            <p:nvPr/>
          </p:nvGrpSpPr>
          <p:grpSpPr>
            <a:xfrm>
              <a:off x="7884806" y="3036293"/>
              <a:ext cx="643406" cy="157886"/>
              <a:chOff x="4673806" y="3706277"/>
              <a:chExt cx="919152" cy="225552"/>
            </a:xfrm>
          </p:grpSpPr>
          <p:pic>
            <p:nvPicPr>
              <p:cNvPr id="362" name="Picture 361"/>
              <p:cNvPicPr>
                <a:picLocks noChangeAspect="1"/>
              </p:cNvPicPr>
              <p:nvPr/>
            </p:nvPicPr>
            <p:blipFill>
              <a:blip r:embed="rId8"/>
              <a:stretch>
                <a:fillRect/>
              </a:stretch>
            </p:blipFill>
            <p:spPr>
              <a:xfrm>
                <a:off x="4673806" y="3706277"/>
                <a:ext cx="322580" cy="225552"/>
              </a:xfrm>
              <a:prstGeom prst="rect">
                <a:avLst/>
              </a:prstGeom>
            </p:spPr>
          </p:pic>
          <p:pic>
            <p:nvPicPr>
              <p:cNvPr id="363" name="Picture 362"/>
              <p:cNvPicPr>
                <a:picLocks noChangeAspect="1"/>
              </p:cNvPicPr>
              <p:nvPr/>
            </p:nvPicPr>
            <p:blipFill>
              <a:blip r:embed="rId8"/>
              <a:stretch>
                <a:fillRect/>
              </a:stretch>
            </p:blipFill>
            <p:spPr>
              <a:xfrm>
                <a:off x="4972092" y="3706277"/>
                <a:ext cx="322580" cy="225552"/>
              </a:xfrm>
              <a:prstGeom prst="rect">
                <a:avLst/>
              </a:prstGeom>
            </p:spPr>
          </p:pic>
          <p:pic>
            <p:nvPicPr>
              <p:cNvPr id="364" name="Picture 363"/>
              <p:cNvPicPr>
                <a:picLocks noChangeAspect="1"/>
              </p:cNvPicPr>
              <p:nvPr/>
            </p:nvPicPr>
            <p:blipFill>
              <a:blip r:embed="rId8"/>
              <a:stretch>
                <a:fillRect/>
              </a:stretch>
            </p:blipFill>
            <p:spPr>
              <a:xfrm>
                <a:off x="5270378" y="3706277"/>
                <a:ext cx="322580" cy="225552"/>
              </a:xfrm>
              <a:prstGeom prst="rect">
                <a:avLst/>
              </a:prstGeom>
            </p:spPr>
          </p:pic>
        </p:grpSp>
        <p:grpSp>
          <p:nvGrpSpPr>
            <p:cNvPr id="377" name="Group 376"/>
            <p:cNvGrpSpPr>
              <a:grpSpLocks noChangeAspect="1"/>
            </p:cNvGrpSpPr>
            <p:nvPr/>
          </p:nvGrpSpPr>
          <p:grpSpPr>
            <a:xfrm>
              <a:off x="7857856" y="3207517"/>
              <a:ext cx="670356" cy="157886"/>
              <a:chOff x="3254308" y="6002697"/>
              <a:chExt cx="957652" cy="225552"/>
            </a:xfrm>
          </p:grpSpPr>
          <p:pic>
            <p:nvPicPr>
              <p:cNvPr id="367" name="Picture 366"/>
              <p:cNvPicPr>
                <a:picLocks noChangeAspect="1"/>
              </p:cNvPicPr>
              <p:nvPr/>
            </p:nvPicPr>
            <p:blipFill>
              <a:blip r:embed="rId9"/>
              <a:stretch>
                <a:fillRect/>
              </a:stretch>
            </p:blipFill>
            <p:spPr>
              <a:xfrm>
                <a:off x="3254308" y="6002697"/>
                <a:ext cx="322580" cy="225552"/>
              </a:xfrm>
              <a:prstGeom prst="rect">
                <a:avLst/>
              </a:prstGeom>
            </p:spPr>
          </p:pic>
          <p:pic>
            <p:nvPicPr>
              <p:cNvPr id="371" name="Picture 370"/>
              <p:cNvPicPr>
                <a:picLocks noChangeAspect="1"/>
              </p:cNvPicPr>
              <p:nvPr/>
            </p:nvPicPr>
            <p:blipFill>
              <a:blip r:embed="rId9"/>
              <a:stretch>
                <a:fillRect/>
              </a:stretch>
            </p:blipFill>
            <p:spPr>
              <a:xfrm>
                <a:off x="3571390" y="6002697"/>
                <a:ext cx="322580" cy="225552"/>
              </a:xfrm>
              <a:prstGeom prst="rect">
                <a:avLst/>
              </a:prstGeom>
            </p:spPr>
          </p:pic>
          <p:pic>
            <p:nvPicPr>
              <p:cNvPr id="372" name="Picture 371"/>
              <p:cNvPicPr>
                <a:picLocks noChangeAspect="1"/>
              </p:cNvPicPr>
              <p:nvPr/>
            </p:nvPicPr>
            <p:blipFill>
              <a:blip r:embed="rId9"/>
              <a:stretch>
                <a:fillRect/>
              </a:stretch>
            </p:blipFill>
            <p:spPr>
              <a:xfrm>
                <a:off x="3889380" y="6002697"/>
                <a:ext cx="322580" cy="225552"/>
              </a:xfrm>
              <a:prstGeom prst="rect">
                <a:avLst/>
              </a:prstGeom>
            </p:spPr>
          </p:pic>
        </p:grpSp>
        <p:grpSp>
          <p:nvGrpSpPr>
            <p:cNvPr id="379" name="Group 378"/>
            <p:cNvGrpSpPr>
              <a:grpSpLocks noChangeAspect="1"/>
            </p:cNvGrpSpPr>
            <p:nvPr/>
          </p:nvGrpSpPr>
          <p:grpSpPr>
            <a:xfrm>
              <a:off x="7855296" y="2865070"/>
              <a:ext cx="672916" cy="157886"/>
              <a:chOff x="3255242" y="5733764"/>
              <a:chExt cx="961308" cy="225552"/>
            </a:xfrm>
          </p:grpSpPr>
          <p:pic>
            <p:nvPicPr>
              <p:cNvPr id="365" name="Picture 364"/>
              <p:cNvPicPr>
                <a:picLocks noChangeAspect="1"/>
              </p:cNvPicPr>
              <p:nvPr/>
            </p:nvPicPr>
            <p:blipFill>
              <a:blip r:embed="rId10"/>
              <a:stretch>
                <a:fillRect/>
              </a:stretch>
            </p:blipFill>
            <p:spPr>
              <a:xfrm>
                <a:off x="3255242" y="5733764"/>
                <a:ext cx="322580" cy="225552"/>
              </a:xfrm>
              <a:prstGeom prst="rect">
                <a:avLst/>
              </a:prstGeom>
            </p:spPr>
          </p:pic>
          <p:pic>
            <p:nvPicPr>
              <p:cNvPr id="375" name="Picture 374"/>
              <p:cNvPicPr>
                <a:picLocks noChangeAspect="1"/>
              </p:cNvPicPr>
              <p:nvPr/>
            </p:nvPicPr>
            <p:blipFill>
              <a:blip r:embed="rId10"/>
              <a:stretch>
                <a:fillRect/>
              </a:stretch>
            </p:blipFill>
            <p:spPr>
              <a:xfrm>
                <a:off x="3577822" y="5733764"/>
                <a:ext cx="322580" cy="225552"/>
              </a:xfrm>
              <a:prstGeom prst="rect">
                <a:avLst/>
              </a:prstGeom>
            </p:spPr>
          </p:pic>
          <p:pic>
            <p:nvPicPr>
              <p:cNvPr id="376" name="Picture 375"/>
              <p:cNvPicPr>
                <a:picLocks noChangeAspect="1"/>
              </p:cNvPicPr>
              <p:nvPr/>
            </p:nvPicPr>
            <p:blipFill>
              <a:blip r:embed="rId10"/>
              <a:stretch>
                <a:fillRect/>
              </a:stretch>
            </p:blipFill>
            <p:spPr>
              <a:xfrm>
                <a:off x="3893970" y="5733764"/>
                <a:ext cx="322580" cy="225552"/>
              </a:xfrm>
              <a:prstGeom prst="rect">
                <a:avLst/>
              </a:prstGeom>
            </p:spPr>
          </p:pic>
        </p:grpSp>
      </p:grpSp>
      <p:sp>
        <p:nvSpPr>
          <p:cNvPr id="416" name="Rectangle 415"/>
          <p:cNvSpPr/>
          <p:nvPr/>
        </p:nvSpPr>
        <p:spPr>
          <a:xfrm>
            <a:off x="7245426" y="2841752"/>
            <a:ext cx="311496" cy="792007"/>
          </a:xfrm>
          <a:prstGeom prst="rect">
            <a:avLst/>
          </a:prstGeom>
          <a:solidFill>
            <a:schemeClr val="bg1"/>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2" name="Group 201"/>
          <p:cNvGrpSpPr/>
          <p:nvPr/>
        </p:nvGrpSpPr>
        <p:grpSpPr>
          <a:xfrm flipH="1">
            <a:off x="5035717" y="2730744"/>
            <a:ext cx="920190" cy="1045885"/>
            <a:chOff x="5072409" y="2132856"/>
            <a:chExt cx="767368" cy="648072"/>
          </a:xfrm>
        </p:grpSpPr>
        <p:sp>
          <p:nvSpPr>
            <p:cNvPr id="241" name="Rectangle 240"/>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2" name="Freeform 241"/>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3" name="Arc 242"/>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201" name="Group 200"/>
          <p:cNvGrpSpPr/>
          <p:nvPr/>
        </p:nvGrpSpPr>
        <p:grpSpPr>
          <a:xfrm>
            <a:off x="5953610" y="2730744"/>
            <a:ext cx="920190" cy="1045885"/>
            <a:chOff x="5072409" y="2132856"/>
            <a:chExt cx="767368" cy="648072"/>
          </a:xfrm>
        </p:grpSpPr>
        <p:sp>
          <p:nvSpPr>
            <p:cNvPr id="244" name="Rectangle 243"/>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5" name="Freeform 244"/>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46" name="Arc 245"/>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302" name="Group 301"/>
          <p:cNvGrpSpPr/>
          <p:nvPr/>
        </p:nvGrpSpPr>
        <p:grpSpPr>
          <a:xfrm>
            <a:off x="5181309" y="3057112"/>
            <a:ext cx="1555750" cy="428626"/>
            <a:chOff x="1475656" y="3645023"/>
            <a:chExt cx="1555750" cy="428626"/>
          </a:xfrm>
        </p:grpSpPr>
        <p:sp>
          <p:nvSpPr>
            <p:cNvPr id="300" name="Freeform 299"/>
            <p:cNvSpPr/>
            <p:nvPr/>
          </p:nvSpPr>
          <p:spPr>
            <a:xfrm>
              <a:off x="1475656" y="3645024"/>
              <a:ext cx="1555750" cy="428625"/>
            </a:xfrm>
            <a:custGeom>
              <a:avLst/>
              <a:gdLst>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2700 w 1555750"/>
                <a:gd name="connsiteY5" fmla="*/ 349250 h 428625"/>
                <a:gd name="connsiteX6" fmla="*/ 34925 w 1555750"/>
                <a:gd name="connsiteY6" fmla="*/ 428625 h 428625"/>
                <a:gd name="connsiteX7" fmla="*/ 1524000 w 1555750"/>
                <a:gd name="connsiteY7" fmla="*/ 428625 h 428625"/>
                <a:gd name="connsiteX8" fmla="*/ 1539875 w 1555750"/>
                <a:gd name="connsiteY8" fmla="*/ 349250 h 428625"/>
                <a:gd name="connsiteX9" fmla="*/ 1555750 w 1555750"/>
                <a:gd name="connsiteY9" fmla="*/ 244475 h 428625"/>
                <a:gd name="connsiteX10" fmla="*/ 1555750 w 1555750"/>
                <a:gd name="connsiteY10" fmla="*/ 107950 h 428625"/>
                <a:gd name="connsiteX11" fmla="*/ 1517650 w 1555750"/>
                <a:gd name="connsiteY11"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0" h="428625">
                  <a:moveTo>
                    <a:pt x="1517650" y="0"/>
                  </a:moveTo>
                  <a:lnTo>
                    <a:pt x="31750" y="3175"/>
                  </a:lnTo>
                  <a:lnTo>
                    <a:pt x="12700" y="73025"/>
                  </a:lnTo>
                  <a:lnTo>
                    <a:pt x="0" y="149225"/>
                  </a:lnTo>
                  <a:lnTo>
                    <a:pt x="3175" y="234950"/>
                  </a:lnTo>
                  <a:lnTo>
                    <a:pt x="12700" y="349250"/>
                  </a:lnTo>
                  <a:lnTo>
                    <a:pt x="34925" y="428625"/>
                  </a:lnTo>
                  <a:lnTo>
                    <a:pt x="1524000" y="428625"/>
                  </a:lnTo>
                  <a:lnTo>
                    <a:pt x="1539875" y="349250"/>
                  </a:lnTo>
                  <a:lnTo>
                    <a:pt x="1555750" y="244475"/>
                  </a:lnTo>
                  <a:lnTo>
                    <a:pt x="1555750" y="107950"/>
                  </a:lnTo>
                  <a:lnTo>
                    <a:pt x="1517650" y="0"/>
                  </a:lnTo>
                  <a:close/>
                </a:path>
              </a:pathLst>
            </a:custGeom>
            <a:solidFill>
              <a:srgbClr val="FFADA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301" name="Freeform 300"/>
            <p:cNvSpPr/>
            <p:nvPr/>
          </p:nvSpPr>
          <p:spPr>
            <a:xfrm>
              <a:off x="1475656" y="3645023"/>
              <a:ext cx="1555750" cy="234950"/>
            </a:xfrm>
            <a:custGeom>
              <a:avLst/>
              <a:gdLst>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2700 w 1555750"/>
                <a:gd name="connsiteY5" fmla="*/ 349250 h 428625"/>
                <a:gd name="connsiteX6" fmla="*/ 34925 w 1555750"/>
                <a:gd name="connsiteY6" fmla="*/ 428625 h 428625"/>
                <a:gd name="connsiteX7" fmla="*/ 1524000 w 1555750"/>
                <a:gd name="connsiteY7" fmla="*/ 428625 h 428625"/>
                <a:gd name="connsiteX8" fmla="*/ 1539875 w 1555750"/>
                <a:gd name="connsiteY8" fmla="*/ 349250 h 428625"/>
                <a:gd name="connsiteX9" fmla="*/ 1555750 w 1555750"/>
                <a:gd name="connsiteY9" fmla="*/ 244475 h 428625"/>
                <a:gd name="connsiteX10" fmla="*/ 1555750 w 1555750"/>
                <a:gd name="connsiteY10" fmla="*/ 107950 h 428625"/>
                <a:gd name="connsiteX11" fmla="*/ 1517650 w 1555750"/>
                <a:gd name="connsiteY11" fmla="*/ 0 h 428625"/>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2700 w 1555750"/>
                <a:gd name="connsiteY5" fmla="*/ 349250 h 428625"/>
                <a:gd name="connsiteX6" fmla="*/ 1524000 w 1555750"/>
                <a:gd name="connsiteY6" fmla="*/ 428625 h 428625"/>
                <a:gd name="connsiteX7" fmla="*/ 1539875 w 1555750"/>
                <a:gd name="connsiteY7" fmla="*/ 349250 h 428625"/>
                <a:gd name="connsiteX8" fmla="*/ 1555750 w 1555750"/>
                <a:gd name="connsiteY8" fmla="*/ 244475 h 428625"/>
                <a:gd name="connsiteX9" fmla="*/ 1555750 w 1555750"/>
                <a:gd name="connsiteY9" fmla="*/ 107950 h 428625"/>
                <a:gd name="connsiteX10" fmla="*/ 1517650 w 1555750"/>
                <a:gd name="connsiteY10" fmla="*/ 0 h 428625"/>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524000 w 1555750"/>
                <a:gd name="connsiteY5" fmla="*/ 428625 h 428625"/>
                <a:gd name="connsiteX6" fmla="*/ 1539875 w 1555750"/>
                <a:gd name="connsiteY6" fmla="*/ 349250 h 428625"/>
                <a:gd name="connsiteX7" fmla="*/ 1555750 w 1555750"/>
                <a:gd name="connsiteY7" fmla="*/ 244475 h 428625"/>
                <a:gd name="connsiteX8" fmla="*/ 1555750 w 1555750"/>
                <a:gd name="connsiteY8" fmla="*/ 107950 h 428625"/>
                <a:gd name="connsiteX9" fmla="*/ 1517650 w 1555750"/>
                <a:gd name="connsiteY9" fmla="*/ 0 h 428625"/>
                <a:gd name="connsiteX0" fmla="*/ 1517650 w 1555750"/>
                <a:gd name="connsiteY0" fmla="*/ 0 h 349250"/>
                <a:gd name="connsiteX1" fmla="*/ 31750 w 1555750"/>
                <a:gd name="connsiteY1" fmla="*/ 3175 h 349250"/>
                <a:gd name="connsiteX2" fmla="*/ 12700 w 1555750"/>
                <a:gd name="connsiteY2" fmla="*/ 73025 h 349250"/>
                <a:gd name="connsiteX3" fmla="*/ 0 w 1555750"/>
                <a:gd name="connsiteY3" fmla="*/ 149225 h 349250"/>
                <a:gd name="connsiteX4" fmla="*/ 3175 w 1555750"/>
                <a:gd name="connsiteY4" fmla="*/ 234950 h 349250"/>
                <a:gd name="connsiteX5" fmla="*/ 1539875 w 1555750"/>
                <a:gd name="connsiteY5" fmla="*/ 349250 h 349250"/>
                <a:gd name="connsiteX6" fmla="*/ 1555750 w 1555750"/>
                <a:gd name="connsiteY6" fmla="*/ 244475 h 349250"/>
                <a:gd name="connsiteX7" fmla="*/ 1555750 w 1555750"/>
                <a:gd name="connsiteY7" fmla="*/ 107950 h 349250"/>
                <a:gd name="connsiteX8" fmla="*/ 1517650 w 1555750"/>
                <a:gd name="connsiteY8" fmla="*/ 0 h 349250"/>
                <a:gd name="connsiteX0" fmla="*/ 1517650 w 1555750"/>
                <a:gd name="connsiteY0" fmla="*/ 0 h 244475"/>
                <a:gd name="connsiteX1" fmla="*/ 31750 w 1555750"/>
                <a:gd name="connsiteY1" fmla="*/ 3175 h 244475"/>
                <a:gd name="connsiteX2" fmla="*/ 12700 w 1555750"/>
                <a:gd name="connsiteY2" fmla="*/ 73025 h 244475"/>
                <a:gd name="connsiteX3" fmla="*/ 0 w 1555750"/>
                <a:gd name="connsiteY3" fmla="*/ 149225 h 244475"/>
                <a:gd name="connsiteX4" fmla="*/ 3175 w 1555750"/>
                <a:gd name="connsiteY4" fmla="*/ 234950 h 244475"/>
                <a:gd name="connsiteX5" fmla="*/ 1555750 w 1555750"/>
                <a:gd name="connsiteY5" fmla="*/ 244475 h 244475"/>
                <a:gd name="connsiteX6" fmla="*/ 1555750 w 1555750"/>
                <a:gd name="connsiteY6" fmla="*/ 107950 h 244475"/>
                <a:gd name="connsiteX7" fmla="*/ 1517650 w 1555750"/>
                <a:gd name="connsiteY7" fmla="*/ 0 h 244475"/>
                <a:gd name="connsiteX0" fmla="*/ 1517650 w 1555750"/>
                <a:gd name="connsiteY0" fmla="*/ 0 h 234950"/>
                <a:gd name="connsiteX1" fmla="*/ 31750 w 1555750"/>
                <a:gd name="connsiteY1" fmla="*/ 3175 h 234950"/>
                <a:gd name="connsiteX2" fmla="*/ 12700 w 1555750"/>
                <a:gd name="connsiteY2" fmla="*/ 73025 h 234950"/>
                <a:gd name="connsiteX3" fmla="*/ 0 w 1555750"/>
                <a:gd name="connsiteY3" fmla="*/ 149225 h 234950"/>
                <a:gd name="connsiteX4" fmla="*/ 3175 w 1555750"/>
                <a:gd name="connsiteY4" fmla="*/ 234950 h 234950"/>
                <a:gd name="connsiteX5" fmla="*/ 1555750 w 1555750"/>
                <a:gd name="connsiteY5" fmla="*/ 231775 h 234950"/>
                <a:gd name="connsiteX6" fmla="*/ 1555750 w 1555750"/>
                <a:gd name="connsiteY6" fmla="*/ 107950 h 234950"/>
                <a:gd name="connsiteX7" fmla="*/ 1517650 w 1555750"/>
                <a:gd name="connsiteY7"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750" h="234950">
                  <a:moveTo>
                    <a:pt x="1517650" y="0"/>
                  </a:moveTo>
                  <a:lnTo>
                    <a:pt x="31750" y="3175"/>
                  </a:lnTo>
                  <a:lnTo>
                    <a:pt x="12700" y="73025"/>
                  </a:lnTo>
                  <a:lnTo>
                    <a:pt x="0" y="149225"/>
                  </a:lnTo>
                  <a:lnTo>
                    <a:pt x="3175" y="234950"/>
                  </a:lnTo>
                  <a:lnTo>
                    <a:pt x="1555750" y="231775"/>
                  </a:lnTo>
                  <a:lnTo>
                    <a:pt x="1555750" y="107950"/>
                  </a:lnTo>
                  <a:lnTo>
                    <a:pt x="1517650" y="0"/>
                  </a:lnTo>
                  <a:close/>
                </a:path>
              </a:pathLst>
            </a:custGeom>
            <a:solidFill>
              <a:srgbClr val="A7D9A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grpSp>
      <p:sp>
        <p:nvSpPr>
          <p:cNvPr id="196" name="Rectangle 195"/>
          <p:cNvSpPr/>
          <p:nvPr/>
        </p:nvSpPr>
        <p:spPr>
          <a:xfrm>
            <a:off x="-4426" y="3176936"/>
            <a:ext cx="3424353" cy="792525"/>
          </a:xfrm>
          <a:prstGeom prst="rect">
            <a:avLst/>
          </a:prstGeom>
          <a:solidFill>
            <a:srgbClr val="FFFFFF"/>
          </a:solidFill>
          <a:ln>
            <a:noFill/>
          </a:ln>
          <a:effectLst/>
        </p:spPr>
        <p:txBody>
          <a:bodyPr wrap="square">
            <a:spAutoFit/>
          </a:bodyPr>
          <a:lstStyle/>
          <a:p>
            <a:pPr marL="285750" indent="-285750">
              <a:lnSpc>
                <a:spcPts val="1800"/>
              </a:lnSpc>
              <a:spcAft>
                <a:spcPts val="300"/>
              </a:spcAft>
              <a:buFont typeface="Wingdings" charset="2"/>
              <a:buChar char="v"/>
            </a:pPr>
            <a:r>
              <a:rPr lang="en-US" dirty="0" smtClean="0">
                <a:solidFill>
                  <a:srgbClr val="000000"/>
                </a:solidFill>
                <a:latin typeface="Arial"/>
                <a:cs typeface="Arial"/>
              </a:rPr>
              <a:t>Doubly</a:t>
            </a:r>
            <a:r>
              <a:rPr lang="en-US" dirty="0">
                <a:solidFill>
                  <a:srgbClr val="000000"/>
                </a:solidFill>
                <a:latin typeface="Arial"/>
                <a:cs typeface="Arial"/>
              </a:rPr>
              <a:t>-resonant 1-GHz optical parametric oscillator frequency comb</a:t>
            </a:r>
          </a:p>
        </p:txBody>
      </p:sp>
      <p:sp>
        <p:nvSpPr>
          <p:cNvPr id="200" name="Right Arrow 52"/>
          <p:cNvSpPr>
            <a:spLocks noChangeArrowheads="1"/>
          </p:cNvSpPr>
          <p:nvPr/>
        </p:nvSpPr>
        <p:spPr bwMode="auto">
          <a:xfrm>
            <a:off x="4055738" y="3164019"/>
            <a:ext cx="941029" cy="216024"/>
          </a:xfrm>
          <a:prstGeom prst="rightArrow">
            <a:avLst>
              <a:gd name="adj1" fmla="val 50000"/>
              <a:gd name="adj2" fmla="val 50000"/>
            </a:avLst>
          </a:prstGeom>
          <a:solidFill>
            <a:srgbClr val="0000FF"/>
          </a:solidFill>
          <a:ln w="9525">
            <a:solidFill>
              <a:schemeClr val="tx1"/>
            </a:solidFill>
            <a:round/>
            <a:headEnd/>
            <a:tailEnd/>
          </a:ln>
        </p:spPr>
        <p:txBody>
          <a:bodyPr>
            <a:prstTxWarp prst="textNoShape">
              <a:avLst/>
            </a:prstTxWarp>
          </a:bodyPr>
          <a:lstStyle/>
          <a:p>
            <a:endParaRPr lang="en-US" sz="1200">
              <a:latin typeface="Arial"/>
              <a:ea typeface="Arial" pitchFamily="-109" charset="0"/>
              <a:cs typeface="Arial"/>
            </a:endParaRPr>
          </a:p>
        </p:txBody>
      </p:sp>
      <p:grpSp>
        <p:nvGrpSpPr>
          <p:cNvPr id="204" name="Group 203"/>
          <p:cNvGrpSpPr/>
          <p:nvPr/>
        </p:nvGrpSpPr>
        <p:grpSpPr>
          <a:xfrm>
            <a:off x="5174383" y="2731971"/>
            <a:ext cx="1551975" cy="1045885"/>
            <a:chOff x="5862280" y="2885944"/>
            <a:chExt cx="1551975" cy="1045885"/>
          </a:xfrm>
        </p:grpSpPr>
        <p:sp>
          <p:nvSpPr>
            <p:cNvPr id="239" name="Arc 238"/>
            <p:cNvSpPr/>
            <p:nvPr/>
          </p:nvSpPr>
          <p:spPr>
            <a:xfrm>
              <a:off x="6637119" y="2885944"/>
              <a:ext cx="777136" cy="1045885"/>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240" name="Arc 239"/>
            <p:cNvSpPr/>
            <p:nvPr/>
          </p:nvSpPr>
          <p:spPr>
            <a:xfrm flipH="1">
              <a:off x="5862280" y="2885944"/>
              <a:ext cx="777136" cy="1045885"/>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207" name="Group 206"/>
          <p:cNvGrpSpPr>
            <a:grpSpLocks noChangeAspect="1"/>
          </p:cNvGrpSpPr>
          <p:nvPr/>
        </p:nvGrpSpPr>
        <p:grpSpPr>
          <a:xfrm>
            <a:off x="6873800" y="2969277"/>
            <a:ext cx="663610" cy="157886"/>
            <a:chOff x="4669238" y="3356992"/>
            <a:chExt cx="948014" cy="225552"/>
          </a:xfrm>
        </p:grpSpPr>
        <p:pic>
          <p:nvPicPr>
            <p:cNvPr id="230" name="Picture 229"/>
            <p:cNvPicPr>
              <a:picLocks noChangeAspect="1"/>
            </p:cNvPicPr>
            <p:nvPr/>
          </p:nvPicPr>
          <p:blipFill>
            <a:blip r:embed="rId7"/>
            <a:stretch>
              <a:fillRect/>
            </a:stretch>
          </p:blipFill>
          <p:spPr>
            <a:xfrm>
              <a:off x="4669238" y="3356992"/>
              <a:ext cx="322580" cy="225552"/>
            </a:xfrm>
            <a:prstGeom prst="rect">
              <a:avLst/>
            </a:prstGeom>
          </p:spPr>
        </p:pic>
        <p:pic>
          <p:nvPicPr>
            <p:cNvPr id="231" name="Picture 230"/>
            <p:cNvPicPr>
              <a:picLocks noChangeAspect="1"/>
            </p:cNvPicPr>
            <p:nvPr/>
          </p:nvPicPr>
          <p:blipFill>
            <a:blip r:embed="rId7"/>
            <a:stretch>
              <a:fillRect/>
            </a:stretch>
          </p:blipFill>
          <p:spPr>
            <a:xfrm>
              <a:off x="4981955" y="3356992"/>
              <a:ext cx="322580" cy="225552"/>
            </a:xfrm>
            <a:prstGeom prst="rect">
              <a:avLst/>
            </a:prstGeom>
          </p:spPr>
        </p:pic>
        <p:pic>
          <p:nvPicPr>
            <p:cNvPr id="232" name="Picture 231"/>
            <p:cNvPicPr>
              <a:picLocks noChangeAspect="1"/>
            </p:cNvPicPr>
            <p:nvPr/>
          </p:nvPicPr>
          <p:blipFill>
            <a:blip r:embed="rId7"/>
            <a:stretch>
              <a:fillRect/>
            </a:stretch>
          </p:blipFill>
          <p:spPr>
            <a:xfrm>
              <a:off x="5294672" y="3356992"/>
              <a:ext cx="322580" cy="225552"/>
            </a:xfrm>
            <a:prstGeom prst="rect">
              <a:avLst/>
            </a:prstGeom>
          </p:spPr>
        </p:pic>
      </p:grpSp>
      <p:grpSp>
        <p:nvGrpSpPr>
          <p:cNvPr id="208" name="Group 207"/>
          <p:cNvGrpSpPr>
            <a:grpSpLocks noChangeAspect="1"/>
          </p:cNvGrpSpPr>
          <p:nvPr/>
        </p:nvGrpSpPr>
        <p:grpSpPr>
          <a:xfrm>
            <a:off x="6878368" y="3313698"/>
            <a:ext cx="643406" cy="157886"/>
            <a:chOff x="4673806" y="3706277"/>
            <a:chExt cx="919152" cy="225552"/>
          </a:xfrm>
        </p:grpSpPr>
        <p:pic>
          <p:nvPicPr>
            <p:cNvPr id="227" name="Picture 226"/>
            <p:cNvPicPr>
              <a:picLocks noChangeAspect="1"/>
            </p:cNvPicPr>
            <p:nvPr/>
          </p:nvPicPr>
          <p:blipFill>
            <a:blip r:embed="rId8"/>
            <a:stretch>
              <a:fillRect/>
            </a:stretch>
          </p:blipFill>
          <p:spPr>
            <a:xfrm>
              <a:off x="4673806" y="3706277"/>
              <a:ext cx="322580" cy="225552"/>
            </a:xfrm>
            <a:prstGeom prst="rect">
              <a:avLst/>
            </a:prstGeom>
          </p:spPr>
        </p:pic>
        <p:pic>
          <p:nvPicPr>
            <p:cNvPr id="228" name="Picture 227"/>
            <p:cNvPicPr>
              <a:picLocks noChangeAspect="1"/>
            </p:cNvPicPr>
            <p:nvPr/>
          </p:nvPicPr>
          <p:blipFill>
            <a:blip r:embed="rId8"/>
            <a:stretch>
              <a:fillRect/>
            </a:stretch>
          </p:blipFill>
          <p:spPr>
            <a:xfrm>
              <a:off x="4972092" y="3706277"/>
              <a:ext cx="322580" cy="225552"/>
            </a:xfrm>
            <a:prstGeom prst="rect">
              <a:avLst/>
            </a:prstGeom>
          </p:spPr>
        </p:pic>
        <p:pic>
          <p:nvPicPr>
            <p:cNvPr id="229" name="Picture 228"/>
            <p:cNvPicPr>
              <a:picLocks noChangeAspect="1"/>
            </p:cNvPicPr>
            <p:nvPr/>
          </p:nvPicPr>
          <p:blipFill>
            <a:blip r:embed="rId8"/>
            <a:stretch>
              <a:fillRect/>
            </a:stretch>
          </p:blipFill>
          <p:spPr>
            <a:xfrm>
              <a:off x="5270378" y="3706277"/>
              <a:ext cx="322580" cy="225552"/>
            </a:xfrm>
            <a:prstGeom prst="rect">
              <a:avLst/>
            </a:prstGeom>
          </p:spPr>
        </p:pic>
      </p:grpSp>
      <p:grpSp>
        <p:nvGrpSpPr>
          <p:cNvPr id="209" name="Group 208"/>
          <p:cNvGrpSpPr/>
          <p:nvPr/>
        </p:nvGrpSpPr>
        <p:grpSpPr>
          <a:xfrm>
            <a:off x="3417416" y="2946768"/>
            <a:ext cx="917084" cy="648072"/>
            <a:chOff x="918612" y="1972018"/>
            <a:chExt cx="917084" cy="648072"/>
          </a:xfrm>
          <a:solidFill>
            <a:schemeClr val="bg1"/>
          </a:solidFill>
        </p:grpSpPr>
        <p:sp>
          <p:nvSpPr>
            <p:cNvPr id="225" name="Rounded Rectangle 224"/>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226" name="TextBox 225"/>
            <p:cNvSpPr txBox="1"/>
            <p:nvPr/>
          </p:nvSpPr>
          <p:spPr>
            <a:xfrm>
              <a:off x="918612" y="1989711"/>
              <a:ext cx="917084" cy="600164"/>
            </a:xfrm>
            <a:prstGeom prst="rect">
              <a:avLst/>
            </a:prstGeom>
            <a:noFill/>
          </p:spPr>
          <p:txBody>
            <a:bodyPr wrap="square" rtlCol="0">
              <a:spAutoFit/>
            </a:bodyPr>
            <a:lstStyle/>
            <a:p>
              <a:pPr algn="ctr"/>
              <a:r>
                <a:rPr lang="en-US" sz="1100" dirty="0" smtClean="0">
                  <a:latin typeface="Arial"/>
                  <a:cs typeface="Arial"/>
                </a:rPr>
                <a:t>1-GHz </a:t>
              </a:r>
              <a:r>
                <a:rPr lang="en-US" sz="1100" dirty="0" err="1" smtClean="0">
                  <a:latin typeface="Arial"/>
                  <a:cs typeface="Arial"/>
                </a:rPr>
                <a:t>Ti:sapphire</a:t>
              </a:r>
              <a:r>
                <a:rPr lang="en-US" sz="1100" dirty="0" smtClean="0">
                  <a:latin typeface="Arial"/>
                  <a:cs typeface="Arial"/>
                </a:rPr>
                <a:t> laser</a:t>
              </a:r>
              <a:endParaRPr lang="en-US" sz="1100" dirty="0">
                <a:latin typeface="Arial"/>
                <a:cs typeface="Arial"/>
              </a:endParaRPr>
            </a:p>
          </p:txBody>
        </p:sp>
      </p:grpSp>
      <p:grpSp>
        <p:nvGrpSpPr>
          <p:cNvPr id="210" name="Group 209"/>
          <p:cNvGrpSpPr>
            <a:grpSpLocks noChangeAspect="1"/>
          </p:cNvGrpSpPr>
          <p:nvPr/>
        </p:nvGrpSpPr>
        <p:grpSpPr>
          <a:xfrm>
            <a:off x="4306051" y="3418619"/>
            <a:ext cx="710326" cy="176221"/>
            <a:chOff x="4779985" y="4904221"/>
            <a:chExt cx="1014752" cy="251744"/>
          </a:xfrm>
        </p:grpSpPr>
        <p:pic>
          <p:nvPicPr>
            <p:cNvPr id="222" name="Picture 221"/>
            <p:cNvPicPr>
              <a:picLocks noChangeAspect="1"/>
            </p:cNvPicPr>
            <p:nvPr/>
          </p:nvPicPr>
          <p:blipFill>
            <a:blip r:embed="rId11">
              <a:clrChange>
                <a:clrFrom>
                  <a:srgbClr val="FFFFFF"/>
                </a:clrFrom>
                <a:clrTo>
                  <a:srgbClr val="FFFFFF">
                    <a:alpha val="0"/>
                  </a:srgbClr>
                </a:clrTo>
              </a:clrChange>
            </a:blip>
            <a:stretch>
              <a:fillRect/>
            </a:stretch>
          </p:blipFill>
          <p:spPr>
            <a:xfrm>
              <a:off x="4779985" y="4904221"/>
              <a:ext cx="360040" cy="251744"/>
            </a:xfrm>
            <a:prstGeom prst="rect">
              <a:avLst/>
            </a:prstGeom>
          </p:spPr>
        </p:pic>
        <p:pic>
          <p:nvPicPr>
            <p:cNvPr id="223" name="Picture 222"/>
            <p:cNvPicPr>
              <a:picLocks noChangeAspect="1"/>
            </p:cNvPicPr>
            <p:nvPr/>
          </p:nvPicPr>
          <p:blipFill>
            <a:blip r:embed="rId11">
              <a:clrChange>
                <a:clrFrom>
                  <a:srgbClr val="FFFFFF"/>
                </a:clrFrom>
                <a:clrTo>
                  <a:srgbClr val="FFFFFF">
                    <a:alpha val="0"/>
                  </a:srgbClr>
                </a:clrTo>
              </a:clrChange>
            </a:blip>
            <a:stretch>
              <a:fillRect/>
            </a:stretch>
          </p:blipFill>
          <p:spPr>
            <a:xfrm>
              <a:off x="5113367" y="4904221"/>
              <a:ext cx="360040" cy="251744"/>
            </a:xfrm>
            <a:prstGeom prst="rect">
              <a:avLst/>
            </a:prstGeom>
          </p:spPr>
        </p:pic>
        <p:pic>
          <p:nvPicPr>
            <p:cNvPr id="224" name="Picture 223"/>
            <p:cNvPicPr>
              <a:picLocks noChangeAspect="1"/>
            </p:cNvPicPr>
            <p:nvPr/>
          </p:nvPicPr>
          <p:blipFill>
            <a:blip r:embed="rId11">
              <a:clrChange>
                <a:clrFrom>
                  <a:srgbClr val="FFFFFF"/>
                </a:clrFrom>
                <a:clrTo>
                  <a:srgbClr val="FFFFFF">
                    <a:alpha val="0"/>
                  </a:srgbClr>
                </a:clrTo>
              </a:clrChange>
            </a:blip>
            <a:stretch>
              <a:fillRect/>
            </a:stretch>
          </p:blipFill>
          <p:spPr>
            <a:xfrm>
              <a:off x="5434697" y="4904221"/>
              <a:ext cx="360040" cy="251744"/>
            </a:xfrm>
            <a:prstGeom prst="rect">
              <a:avLst/>
            </a:prstGeom>
          </p:spPr>
        </p:pic>
      </p:grpSp>
      <p:sp>
        <p:nvSpPr>
          <p:cNvPr id="211" name="Rectangle 210"/>
          <p:cNvSpPr/>
          <p:nvPr/>
        </p:nvSpPr>
        <p:spPr>
          <a:xfrm>
            <a:off x="5746145" y="3018776"/>
            <a:ext cx="423664" cy="518075"/>
          </a:xfrm>
          <a:prstGeom prst="rect">
            <a:avLst/>
          </a:prstGeom>
          <a:solidFill>
            <a:schemeClr val="tx2">
              <a:lumMod val="20000"/>
              <a:lumOff val="80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p:cNvSpPr/>
          <p:nvPr/>
        </p:nvSpPr>
        <p:spPr>
          <a:xfrm>
            <a:off x="5674137" y="3141250"/>
            <a:ext cx="550039" cy="261610"/>
          </a:xfrm>
          <a:prstGeom prst="rect">
            <a:avLst/>
          </a:prstGeom>
        </p:spPr>
        <p:txBody>
          <a:bodyPr wrap="square">
            <a:spAutoFit/>
          </a:bodyPr>
          <a:lstStyle/>
          <a:p>
            <a:pPr algn="ctr"/>
            <a:r>
              <a:rPr lang="en-US" sz="1100" dirty="0" smtClean="0">
                <a:latin typeface="Arial"/>
                <a:cs typeface="Arial"/>
              </a:rPr>
              <a:t>OPO      </a:t>
            </a:r>
            <a:endParaRPr lang="en-US" sz="1100" dirty="0"/>
          </a:p>
        </p:txBody>
      </p:sp>
      <p:grpSp>
        <p:nvGrpSpPr>
          <p:cNvPr id="356" name="Group 355"/>
          <p:cNvGrpSpPr/>
          <p:nvPr/>
        </p:nvGrpSpPr>
        <p:grpSpPr>
          <a:xfrm>
            <a:off x="7067373" y="2980160"/>
            <a:ext cx="550834" cy="518075"/>
            <a:chOff x="6280196" y="2741928"/>
            <a:chExt cx="550834" cy="518075"/>
          </a:xfrm>
        </p:grpSpPr>
        <p:sp>
          <p:nvSpPr>
            <p:cNvPr id="212" name="Rectangle 211"/>
            <p:cNvSpPr/>
            <p:nvPr/>
          </p:nvSpPr>
          <p:spPr>
            <a:xfrm>
              <a:off x="6335358" y="2741928"/>
              <a:ext cx="423664" cy="518075"/>
            </a:xfrm>
            <a:prstGeom prst="rect">
              <a:avLst/>
            </a:prstGeom>
            <a:solidFill>
              <a:schemeClr val="tx2">
                <a:lumMod val="20000"/>
                <a:lumOff val="80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p:cNvSpPr/>
            <p:nvPr/>
          </p:nvSpPr>
          <p:spPr>
            <a:xfrm>
              <a:off x="6280196" y="2793885"/>
              <a:ext cx="550834" cy="430887"/>
            </a:xfrm>
            <a:prstGeom prst="rect">
              <a:avLst/>
            </a:prstGeom>
          </p:spPr>
          <p:txBody>
            <a:bodyPr wrap="square">
              <a:spAutoFit/>
            </a:bodyPr>
            <a:lstStyle/>
            <a:p>
              <a:pPr algn="ctr"/>
              <a:r>
                <a:rPr lang="en-US" sz="1100" dirty="0" smtClean="0">
                  <a:solidFill>
                    <a:prstClr val="black"/>
                  </a:solidFill>
                  <a:latin typeface="Arial"/>
                  <a:cs typeface="Arial"/>
                </a:rPr>
                <a:t>SHG</a:t>
              </a:r>
            </a:p>
            <a:p>
              <a:pPr algn="ctr"/>
              <a:r>
                <a:rPr lang="en-US" sz="1100" dirty="0" smtClean="0">
                  <a:solidFill>
                    <a:prstClr val="black"/>
                  </a:solidFill>
                  <a:latin typeface="Arial"/>
                  <a:cs typeface="Arial"/>
                </a:rPr>
                <a:t>SFM</a:t>
              </a:r>
              <a:endParaRPr lang="en-US" dirty="0"/>
            </a:p>
          </p:txBody>
        </p:sp>
      </p:grpSp>
      <p:grpSp>
        <p:nvGrpSpPr>
          <p:cNvPr id="215" name="Group 214"/>
          <p:cNvGrpSpPr/>
          <p:nvPr/>
        </p:nvGrpSpPr>
        <p:grpSpPr>
          <a:xfrm>
            <a:off x="7980112" y="2882819"/>
            <a:ext cx="648073" cy="740690"/>
            <a:chOff x="4233726" y="1420835"/>
            <a:chExt cx="648073" cy="740690"/>
          </a:xfrm>
        </p:grpSpPr>
        <p:grpSp>
          <p:nvGrpSpPr>
            <p:cNvPr id="216" name="Group 215"/>
            <p:cNvGrpSpPr/>
            <p:nvPr/>
          </p:nvGrpSpPr>
          <p:grpSpPr>
            <a:xfrm>
              <a:off x="4737782" y="1420835"/>
              <a:ext cx="144017" cy="740690"/>
              <a:chOff x="4788024" y="1420835"/>
              <a:chExt cx="144017" cy="740690"/>
            </a:xfrm>
          </p:grpSpPr>
          <p:sp>
            <p:nvSpPr>
              <p:cNvPr id="220" name="Rectangle 219"/>
              <p:cNvSpPr/>
              <p:nvPr/>
            </p:nvSpPr>
            <p:spPr>
              <a:xfrm>
                <a:off x="4788025" y="1420835"/>
                <a:ext cx="144016" cy="740690"/>
              </a:xfrm>
              <a:prstGeom prst="rect">
                <a:avLst/>
              </a:prstGeom>
              <a:pattFill prst="wdDnDiag">
                <a:fgClr>
                  <a:prstClr val="black"/>
                </a:fgClr>
                <a:bgClr>
                  <a:prstClr val="white"/>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1" name="Straight Connector 220"/>
              <p:cNvCxnSpPr/>
              <p:nvPr/>
            </p:nvCxnSpPr>
            <p:spPr>
              <a:xfrm>
                <a:off x="4788024" y="1420835"/>
                <a:ext cx="0" cy="74069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7" name="Group 216"/>
            <p:cNvGrpSpPr/>
            <p:nvPr/>
          </p:nvGrpSpPr>
          <p:grpSpPr>
            <a:xfrm flipH="1">
              <a:off x="4233726" y="1420835"/>
              <a:ext cx="144017" cy="740690"/>
              <a:chOff x="4788024" y="1420835"/>
              <a:chExt cx="144017" cy="740690"/>
            </a:xfrm>
          </p:grpSpPr>
          <p:sp>
            <p:nvSpPr>
              <p:cNvPr id="218" name="Rectangle 217"/>
              <p:cNvSpPr/>
              <p:nvPr/>
            </p:nvSpPr>
            <p:spPr>
              <a:xfrm>
                <a:off x="4788025" y="1420835"/>
                <a:ext cx="144016" cy="740690"/>
              </a:xfrm>
              <a:prstGeom prst="rect">
                <a:avLst/>
              </a:prstGeom>
              <a:pattFill prst="wdDnDiag">
                <a:fgClr>
                  <a:prstClr val="black"/>
                </a:fgClr>
                <a:bgClr>
                  <a:prstClr val="white"/>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9" name="Straight Connector 218"/>
              <p:cNvCxnSpPr/>
              <p:nvPr/>
            </p:nvCxnSpPr>
            <p:spPr>
              <a:xfrm>
                <a:off x="4788024" y="1420835"/>
                <a:ext cx="0" cy="74069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56" name="Straight Arrow Connector 455"/>
          <p:cNvCxnSpPr/>
          <p:nvPr/>
        </p:nvCxnSpPr>
        <p:spPr>
          <a:xfrm flipV="1">
            <a:off x="3881854" y="3595476"/>
            <a:ext cx="0" cy="20418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457" name="Group 456"/>
          <p:cNvGrpSpPr/>
          <p:nvPr/>
        </p:nvGrpSpPr>
        <p:grpSpPr>
          <a:xfrm>
            <a:off x="3417416" y="3726647"/>
            <a:ext cx="917084" cy="442682"/>
            <a:chOff x="918612" y="1972018"/>
            <a:chExt cx="917084" cy="664023"/>
          </a:xfrm>
          <a:solidFill>
            <a:schemeClr val="bg1"/>
          </a:solidFill>
        </p:grpSpPr>
        <p:sp>
          <p:nvSpPr>
            <p:cNvPr id="458" name="Rounded Rectangle 457"/>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459" name="TextBox 458"/>
            <p:cNvSpPr txBox="1"/>
            <p:nvPr/>
          </p:nvSpPr>
          <p:spPr>
            <a:xfrm>
              <a:off x="918612" y="1989710"/>
              <a:ext cx="917084" cy="646331"/>
            </a:xfrm>
            <a:prstGeom prst="rect">
              <a:avLst/>
            </a:prstGeom>
            <a:noFill/>
          </p:spPr>
          <p:txBody>
            <a:bodyPr wrap="square" rtlCol="0">
              <a:spAutoFit/>
            </a:bodyPr>
            <a:lstStyle/>
            <a:p>
              <a:pPr algn="ctr"/>
              <a:r>
                <a:rPr lang="en-US" sz="1100" dirty="0">
                  <a:latin typeface="Arial"/>
                  <a:cs typeface="Arial"/>
                </a:rPr>
                <a:t>f</a:t>
              </a:r>
              <a:r>
                <a:rPr lang="en-US" sz="1100" dirty="0" smtClean="0">
                  <a:latin typeface="Arial"/>
                  <a:cs typeface="Arial"/>
                </a:rPr>
                <a:t>-to-2f</a:t>
              </a:r>
            </a:p>
            <a:p>
              <a:pPr algn="ctr"/>
              <a:r>
                <a:rPr lang="en-US" sz="1100" dirty="0" smtClean="0">
                  <a:latin typeface="Arial"/>
                  <a:cs typeface="Arial"/>
                </a:rPr>
                <a:t>reference</a:t>
              </a:r>
              <a:endParaRPr lang="en-US" sz="1100" dirty="0">
                <a:latin typeface="Arial"/>
                <a:cs typeface="Arial"/>
              </a:endParaRPr>
            </a:p>
          </p:txBody>
        </p:sp>
      </p:grpSp>
      <p:grpSp>
        <p:nvGrpSpPr>
          <p:cNvPr id="460" name="Group 459"/>
          <p:cNvGrpSpPr/>
          <p:nvPr/>
        </p:nvGrpSpPr>
        <p:grpSpPr>
          <a:xfrm>
            <a:off x="4493758" y="3726649"/>
            <a:ext cx="1328040" cy="442682"/>
            <a:chOff x="918612" y="1972018"/>
            <a:chExt cx="917084" cy="664022"/>
          </a:xfrm>
          <a:solidFill>
            <a:schemeClr val="bg1"/>
          </a:solidFill>
        </p:grpSpPr>
        <p:sp>
          <p:nvSpPr>
            <p:cNvPr id="461" name="Rounded Rectangle 460"/>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462" name="TextBox 461"/>
            <p:cNvSpPr txBox="1"/>
            <p:nvPr/>
          </p:nvSpPr>
          <p:spPr>
            <a:xfrm>
              <a:off x="918612" y="1989710"/>
              <a:ext cx="917084" cy="646330"/>
            </a:xfrm>
            <a:prstGeom prst="rect">
              <a:avLst/>
            </a:prstGeom>
            <a:noFill/>
          </p:spPr>
          <p:txBody>
            <a:bodyPr wrap="square" rtlCol="0">
              <a:spAutoFit/>
            </a:bodyPr>
            <a:lstStyle/>
            <a:p>
              <a:pPr algn="ctr"/>
              <a:r>
                <a:rPr lang="en-US" sz="1100" dirty="0" smtClean="0">
                  <a:latin typeface="Arial"/>
                  <a:cs typeface="Arial"/>
                </a:rPr>
                <a:t>Dither locking + heterodyne test</a:t>
              </a:r>
              <a:endParaRPr lang="en-US" sz="1100" dirty="0">
                <a:latin typeface="Arial"/>
                <a:cs typeface="Arial"/>
              </a:endParaRPr>
            </a:p>
          </p:txBody>
        </p:sp>
      </p:grpSp>
      <p:cxnSp>
        <p:nvCxnSpPr>
          <p:cNvPr id="463" name="Straight Arrow Connector 462"/>
          <p:cNvCxnSpPr/>
          <p:nvPr/>
        </p:nvCxnSpPr>
        <p:spPr>
          <a:xfrm rot="5400000" flipV="1">
            <a:off x="4411363" y="3713731"/>
            <a:ext cx="0" cy="20418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4" name="Straight Arrow Connector 463"/>
          <p:cNvCxnSpPr/>
          <p:nvPr/>
        </p:nvCxnSpPr>
        <p:spPr>
          <a:xfrm flipV="1">
            <a:off x="6762523" y="3640876"/>
            <a:ext cx="0" cy="31149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a:xfrm flipH="1" flipV="1">
            <a:off x="5783431" y="3815823"/>
            <a:ext cx="979092" cy="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7" name="Group 436"/>
          <p:cNvGrpSpPr/>
          <p:nvPr/>
        </p:nvGrpSpPr>
        <p:grpSpPr>
          <a:xfrm>
            <a:off x="7737399" y="1193227"/>
            <a:ext cx="485425" cy="568748"/>
            <a:chOff x="6637585" y="5253284"/>
            <a:chExt cx="485425" cy="568748"/>
          </a:xfrm>
        </p:grpSpPr>
        <p:sp>
          <p:nvSpPr>
            <p:cNvPr id="164" name="Rectangle 163"/>
            <p:cNvSpPr/>
            <p:nvPr/>
          </p:nvSpPr>
          <p:spPr>
            <a:xfrm>
              <a:off x="6637585" y="5528410"/>
              <a:ext cx="485425" cy="144016"/>
            </a:xfrm>
            <a:prstGeom prst="rect">
              <a:avLst/>
            </a:prstGeom>
            <a:solidFill>
              <a:srgbClr val="FFADAA"/>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162"/>
            <p:cNvSpPr/>
            <p:nvPr/>
          </p:nvSpPr>
          <p:spPr>
            <a:xfrm>
              <a:off x="6637585" y="5253284"/>
              <a:ext cx="485425" cy="119932"/>
            </a:xfrm>
            <a:prstGeom prst="rect">
              <a:avLst/>
            </a:prstGeom>
            <a:solidFill>
              <a:srgbClr val="A7D9AB"/>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4" name="Rectangle 433"/>
            <p:cNvSpPr/>
            <p:nvPr/>
          </p:nvSpPr>
          <p:spPr>
            <a:xfrm>
              <a:off x="6637585" y="5378805"/>
              <a:ext cx="485425" cy="144016"/>
            </a:xfrm>
            <a:prstGeom prst="rect">
              <a:avLst/>
            </a:prstGeom>
            <a:solidFill>
              <a:srgbClr val="00FEFF"/>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5" name="Rectangle 434"/>
            <p:cNvSpPr/>
            <p:nvPr/>
          </p:nvSpPr>
          <p:spPr>
            <a:xfrm>
              <a:off x="6637585" y="5678016"/>
              <a:ext cx="485425" cy="144016"/>
            </a:xfrm>
            <a:prstGeom prst="rect">
              <a:avLst/>
            </a:prstGeom>
            <a:solidFill>
              <a:srgbClr val="9100FF"/>
            </a:solidFill>
            <a:ln w="127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17" name="Group 416"/>
          <p:cNvGrpSpPr/>
          <p:nvPr/>
        </p:nvGrpSpPr>
        <p:grpSpPr>
          <a:xfrm>
            <a:off x="6968464" y="1115904"/>
            <a:ext cx="672916" cy="671556"/>
            <a:chOff x="7855296" y="2693847"/>
            <a:chExt cx="672916" cy="671556"/>
          </a:xfrm>
        </p:grpSpPr>
        <p:grpSp>
          <p:nvGrpSpPr>
            <p:cNvPr id="418" name="Group 417"/>
            <p:cNvGrpSpPr>
              <a:grpSpLocks noChangeAspect="1"/>
            </p:cNvGrpSpPr>
            <p:nvPr/>
          </p:nvGrpSpPr>
          <p:grpSpPr>
            <a:xfrm>
              <a:off x="7864602" y="2693847"/>
              <a:ext cx="663610" cy="157886"/>
              <a:chOff x="4669238" y="3356992"/>
              <a:chExt cx="948014" cy="225552"/>
            </a:xfrm>
          </p:grpSpPr>
          <p:pic>
            <p:nvPicPr>
              <p:cNvPr id="431" name="Picture 430"/>
              <p:cNvPicPr>
                <a:picLocks noChangeAspect="1"/>
              </p:cNvPicPr>
              <p:nvPr/>
            </p:nvPicPr>
            <p:blipFill>
              <a:blip r:embed="rId7"/>
              <a:stretch>
                <a:fillRect/>
              </a:stretch>
            </p:blipFill>
            <p:spPr>
              <a:xfrm>
                <a:off x="4669238" y="3356992"/>
                <a:ext cx="322580" cy="225552"/>
              </a:xfrm>
              <a:prstGeom prst="rect">
                <a:avLst/>
              </a:prstGeom>
            </p:spPr>
          </p:pic>
          <p:pic>
            <p:nvPicPr>
              <p:cNvPr id="432" name="Picture 431"/>
              <p:cNvPicPr>
                <a:picLocks noChangeAspect="1"/>
              </p:cNvPicPr>
              <p:nvPr/>
            </p:nvPicPr>
            <p:blipFill>
              <a:blip r:embed="rId7"/>
              <a:stretch>
                <a:fillRect/>
              </a:stretch>
            </p:blipFill>
            <p:spPr>
              <a:xfrm>
                <a:off x="4981955" y="3356992"/>
                <a:ext cx="322580" cy="225552"/>
              </a:xfrm>
              <a:prstGeom prst="rect">
                <a:avLst/>
              </a:prstGeom>
            </p:spPr>
          </p:pic>
          <p:pic>
            <p:nvPicPr>
              <p:cNvPr id="433" name="Picture 432"/>
              <p:cNvPicPr>
                <a:picLocks noChangeAspect="1"/>
              </p:cNvPicPr>
              <p:nvPr/>
            </p:nvPicPr>
            <p:blipFill>
              <a:blip r:embed="rId7"/>
              <a:stretch>
                <a:fillRect/>
              </a:stretch>
            </p:blipFill>
            <p:spPr>
              <a:xfrm>
                <a:off x="5294672" y="3356992"/>
                <a:ext cx="322580" cy="225552"/>
              </a:xfrm>
              <a:prstGeom prst="rect">
                <a:avLst/>
              </a:prstGeom>
            </p:spPr>
          </p:pic>
        </p:grpSp>
        <p:grpSp>
          <p:nvGrpSpPr>
            <p:cNvPr id="419" name="Group 418"/>
            <p:cNvGrpSpPr>
              <a:grpSpLocks noChangeAspect="1"/>
            </p:cNvGrpSpPr>
            <p:nvPr/>
          </p:nvGrpSpPr>
          <p:grpSpPr>
            <a:xfrm>
              <a:off x="7884806" y="3036293"/>
              <a:ext cx="643406" cy="157886"/>
              <a:chOff x="4673806" y="3706277"/>
              <a:chExt cx="919152" cy="225552"/>
            </a:xfrm>
          </p:grpSpPr>
          <p:pic>
            <p:nvPicPr>
              <p:cNvPr id="428" name="Picture 427"/>
              <p:cNvPicPr>
                <a:picLocks noChangeAspect="1"/>
              </p:cNvPicPr>
              <p:nvPr/>
            </p:nvPicPr>
            <p:blipFill>
              <a:blip r:embed="rId8"/>
              <a:stretch>
                <a:fillRect/>
              </a:stretch>
            </p:blipFill>
            <p:spPr>
              <a:xfrm>
                <a:off x="4673806" y="3706277"/>
                <a:ext cx="322580" cy="225552"/>
              </a:xfrm>
              <a:prstGeom prst="rect">
                <a:avLst/>
              </a:prstGeom>
            </p:spPr>
          </p:pic>
          <p:pic>
            <p:nvPicPr>
              <p:cNvPr id="429" name="Picture 428"/>
              <p:cNvPicPr>
                <a:picLocks noChangeAspect="1"/>
              </p:cNvPicPr>
              <p:nvPr/>
            </p:nvPicPr>
            <p:blipFill>
              <a:blip r:embed="rId8"/>
              <a:stretch>
                <a:fillRect/>
              </a:stretch>
            </p:blipFill>
            <p:spPr>
              <a:xfrm>
                <a:off x="4972092" y="3706277"/>
                <a:ext cx="322580" cy="225552"/>
              </a:xfrm>
              <a:prstGeom prst="rect">
                <a:avLst/>
              </a:prstGeom>
            </p:spPr>
          </p:pic>
          <p:pic>
            <p:nvPicPr>
              <p:cNvPr id="430" name="Picture 429"/>
              <p:cNvPicPr>
                <a:picLocks noChangeAspect="1"/>
              </p:cNvPicPr>
              <p:nvPr/>
            </p:nvPicPr>
            <p:blipFill>
              <a:blip r:embed="rId8"/>
              <a:stretch>
                <a:fillRect/>
              </a:stretch>
            </p:blipFill>
            <p:spPr>
              <a:xfrm>
                <a:off x="5270378" y="3706277"/>
                <a:ext cx="322580" cy="225552"/>
              </a:xfrm>
              <a:prstGeom prst="rect">
                <a:avLst/>
              </a:prstGeom>
            </p:spPr>
          </p:pic>
        </p:grpSp>
        <p:grpSp>
          <p:nvGrpSpPr>
            <p:cNvPr id="420" name="Group 419"/>
            <p:cNvGrpSpPr>
              <a:grpSpLocks noChangeAspect="1"/>
            </p:cNvGrpSpPr>
            <p:nvPr/>
          </p:nvGrpSpPr>
          <p:grpSpPr>
            <a:xfrm>
              <a:off x="7857856" y="3207517"/>
              <a:ext cx="670356" cy="157886"/>
              <a:chOff x="3254308" y="6002697"/>
              <a:chExt cx="957652" cy="225552"/>
            </a:xfrm>
          </p:grpSpPr>
          <p:pic>
            <p:nvPicPr>
              <p:cNvPr id="425" name="Picture 424"/>
              <p:cNvPicPr>
                <a:picLocks noChangeAspect="1"/>
              </p:cNvPicPr>
              <p:nvPr/>
            </p:nvPicPr>
            <p:blipFill>
              <a:blip r:embed="rId9"/>
              <a:stretch>
                <a:fillRect/>
              </a:stretch>
            </p:blipFill>
            <p:spPr>
              <a:xfrm>
                <a:off x="3254308" y="6002697"/>
                <a:ext cx="322580" cy="225552"/>
              </a:xfrm>
              <a:prstGeom prst="rect">
                <a:avLst/>
              </a:prstGeom>
            </p:spPr>
          </p:pic>
          <p:pic>
            <p:nvPicPr>
              <p:cNvPr id="426" name="Picture 425"/>
              <p:cNvPicPr>
                <a:picLocks noChangeAspect="1"/>
              </p:cNvPicPr>
              <p:nvPr/>
            </p:nvPicPr>
            <p:blipFill>
              <a:blip r:embed="rId9"/>
              <a:stretch>
                <a:fillRect/>
              </a:stretch>
            </p:blipFill>
            <p:spPr>
              <a:xfrm>
                <a:off x="3571390" y="6002697"/>
                <a:ext cx="322580" cy="225552"/>
              </a:xfrm>
              <a:prstGeom prst="rect">
                <a:avLst/>
              </a:prstGeom>
            </p:spPr>
          </p:pic>
          <p:pic>
            <p:nvPicPr>
              <p:cNvPr id="427" name="Picture 426"/>
              <p:cNvPicPr>
                <a:picLocks noChangeAspect="1"/>
              </p:cNvPicPr>
              <p:nvPr/>
            </p:nvPicPr>
            <p:blipFill>
              <a:blip r:embed="rId9"/>
              <a:stretch>
                <a:fillRect/>
              </a:stretch>
            </p:blipFill>
            <p:spPr>
              <a:xfrm>
                <a:off x="3889380" y="6002697"/>
                <a:ext cx="322580" cy="225552"/>
              </a:xfrm>
              <a:prstGeom prst="rect">
                <a:avLst/>
              </a:prstGeom>
            </p:spPr>
          </p:pic>
        </p:grpSp>
        <p:grpSp>
          <p:nvGrpSpPr>
            <p:cNvPr id="421" name="Group 420"/>
            <p:cNvGrpSpPr>
              <a:grpSpLocks noChangeAspect="1"/>
            </p:cNvGrpSpPr>
            <p:nvPr/>
          </p:nvGrpSpPr>
          <p:grpSpPr>
            <a:xfrm>
              <a:off x="7855296" y="2865070"/>
              <a:ext cx="672916" cy="157886"/>
              <a:chOff x="3255242" y="5733764"/>
              <a:chExt cx="961308" cy="225552"/>
            </a:xfrm>
          </p:grpSpPr>
          <p:pic>
            <p:nvPicPr>
              <p:cNvPr id="422" name="Picture 421"/>
              <p:cNvPicPr>
                <a:picLocks noChangeAspect="1"/>
              </p:cNvPicPr>
              <p:nvPr/>
            </p:nvPicPr>
            <p:blipFill>
              <a:blip r:embed="rId10"/>
              <a:stretch>
                <a:fillRect/>
              </a:stretch>
            </p:blipFill>
            <p:spPr>
              <a:xfrm>
                <a:off x="3255242" y="5733764"/>
                <a:ext cx="322580" cy="225552"/>
              </a:xfrm>
              <a:prstGeom prst="rect">
                <a:avLst/>
              </a:prstGeom>
            </p:spPr>
          </p:pic>
          <p:pic>
            <p:nvPicPr>
              <p:cNvPr id="423" name="Picture 422"/>
              <p:cNvPicPr>
                <a:picLocks noChangeAspect="1"/>
              </p:cNvPicPr>
              <p:nvPr/>
            </p:nvPicPr>
            <p:blipFill>
              <a:blip r:embed="rId10"/>
              <a:stretch>
                <a:fillRect/>
              </a:stretch>
            </p:blipFill>
            <p:spPr>
              <a:xfrm>
                <a:off x="3577822" y="5733764"/>
                <a:ext cx="322580" cy="225552"/>
              </a:xfrm>
              <a:prstGeom prst="rect">
                <a:avLst/>
              </a:prstGeom>
            </p:spPr>
          </p:pic>
          <p:pic>
            <p:nvPicPr>
              <p:cNvPr id="424" name="Picture 423"/>
              <p:cNvPicPr>
                <a:picLocks noChangeAspect="1"/>
              </p:cNvPicPr>
              <p:nvPr/>
            </p:nvPicPr>
            <p:blipFill>
              <a:blip r:embed="rId10"/>
              <a:stretch>
                <a:fillRect/>
              </a:stretch>
            </p:blipFill>
            <p:spPr>
              <a:xfrm>
                <a:off x="3893970" y="5733764"/>
                <a:ext cx="322580" cy="225552"/>
              </a:xfrm>
              <a:prstGeom prst="rect">
                <a:avLst/>
              </a:prstGeom>
            </p:spPr>
          </p:pic>
        </p:grpSp>
      </p:grpSp>
      <p:sp>
        <p:nvSpPr>
          <p:cNvPr id="2" name="Rectangle 1"/>
          <p:cNvSpPr/>
          <p:nvPr/>
        </p:nvSpPr>
        <p:spPr>
          <a:xfrm>
            <a:off x="0" y="1385491"/>
            <a:ext cx="3422703" cy="792525"/>
          </a:xfrm>
          <a:prstGeom prst="rect">
            <a:avLst/>
          </a:prstGeom>
          <a:noFill/>
          <a:ln>
            <a:noFill/>
          </a:ln>
          <a:effectLst/>
        </p:spPr>
        <p:txBody>
          <a:bodyPr wrap="square">
            <a:spAutoFit/>
          </a:bodyPr>
          <a:lstStyle/>
          <a:p>
            <a:pPr marL="285750" indent="-285750">
              <a:lnSpc>
                <a:spcPts val="1800"/>
              </a:lnSpc>
              <a:spcAft>
                <a:spcPts val="300"/>
              </a:spcAft>
              <a:buFont typeface="Wingdings" charset="2"/>
              <a:buChar char="v"/>
            </a:pPr>
            <a:r>
              <a:rPr lang="en-US" dirty="0" smtClean="0">
                <a:latin typeface="Arial"/>
                <a:cs typeface="Arial"/>
              </a:rPr>
              <a:t>Singly</a:t>
            </a:r>
            <a:r>
              <a:rPr lang="en-US" dirty="0">
                <a:latin typeface="Arial"/>
                <a:cs typeface="Arial"/>
              </a:rPr>
              <a:t>-resonant 1-GHz optical parametric oscillator frequency comb</a:t>
            </a:r>
          </a:p>
        </p:txBody>
      </p:sp>
      <p:sp>
        <p:nvSpPr>
          <p:cNvPr id="75" name="Right Arrow 52"/>
          <p:cNvSpPr>
            <a:spLocks noChangeArrowheads="1"/>
          </p:cNvSpPr>
          <p:nvPr/>
        </p:nvSpPr>
        <p:spPr bwMode="auto">
          <a:xfrm>
            <a:off x="4158954" y="1372573"/>
            <a:ext cx="941029" cy="216024"/>
          </a:xfrm>
          <a:prstGeom prst="rightArrow">
            <a:avLst>
              <a:gd name="adj1" fmla="val 50000"/>
              <a:gd name="adj2" fmla="val 50000"/>
            </a:avLst>
          </a:prstGeom>
          <a:solidFill>
            <a:srgbClr val="0000FF"/>
          </a:solidFill>
          <a:ln w="9525">
            <a:solidFill>
              <a:schemeClr val="tx1"/>
            </a:solidFill>
            <a:round/>
            <a:headEnd/>
            <a:tailEnd/>
          </a:ln>
        </p:spPr>
        <p:txBody>
          <a:bodyPr>
            <a:prstTxWarp prst="textNoShape">
              <a:avLst/>
            </a:prstTxWarp>
          </a:bodyPr>
          <a:lstStyle/>
          <a:p>
            <a:endParaRPr lang="en-US" sz="1200">
              <a:latin typeface="Arial"/>
              <a:ea typeface="Arial" pitchFamily="-109" charset="0"/>
              <a:cs typeface="Arial"/>
            </a:endParaRPr>
          </a:p>
        </p:txBody>
      </p:sp>
      <p:grpSp>
        <p:nvGrpSpPr>
          <p:cNvPr id="85" name="Group 84"/>
          <p:cNvGrpSpPr/>
          <p:nvPr/>
        </p:nvGrpSpPr>
        <p:grpSpPr>
          <a:xfrm>
            <a:off x="6056826" y="939298"/>
            <a:ext cx="920190" cy="1045885"/>
            <a:chOff x="5072409" y="2132856"/>
            <a:chExt cx="767368" cy="648072"/>
          </a:xfrm>
        </p:grpSpPr>
        <p:sp>
          <p:nvSpPr>
            <p:cNvPr id="86" name="Rectangle 85"/>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7" name="Freeform 86"/>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8" name="Arc 87"/>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89" name="Group 88"/>
          <p:cNvGrpSpPr/>
          <p:nvPr/>
        </p:nvGrpSpPr>
        <p:grpSpPr>
          <a:xfrm flipH="1">
            <a:off x="5138933" y="939298"/>
            <a:ext cx="920190" cy="1045885"/>
            <a:chOff x="5072409" y="2132856"/>
            <a:chExt cx="767368" cy="648072"/>
          </a:xfrm>
        </p:grpSpPr>
        <p:sp>
          <p:nvSpPr>
            <p:cNvPr id="90" name="Rectangle 89"/>
            <p:cNvSpPr/>
            <p:nvPr/>
          </p:nvSpPr>
          <p:spPr>
            <a:xfrm>
              <a:off x="5642595" y="2227088"/>
              <a:ext cx="197182" cy="458961"/>
            </a:xfrm>
            <a:prstGeom prst="rect">
              <a:avLst/>
            </a:prstGeom>
            <a:pattFill prst="wdUpDiag">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1" name="Freeform 90"/>
            <p:cNvSpPr/>
            <p:nvPr/>
          </p:nvSpPr>
          <p:spPr>
            <a:xfrm>
              <a:off x="5612902" y="2247900"/>
              <a:ext cx="102098" cy="444500"/>
            </a:xfrm>
            <a:custGeom>
              <a:avLst/>
              <a:gdLst>
                <a:gd name="connsiteX0" fmla="*/ 16373 w 102098"/>
                <a:gd name="connsiteY0" fmla="*/ 0 h 444500"/>
                <a:gd name="connsiteX1" fmla="*/ 79873 w 102098"/>
                <a:gd name="connsiteY1" fmla="*/ 79375 h 444500"/>
                <a:gd name="connsiteX2" fmla="*/ 98923 w 102098"/>
                <a:gd name="connsiteY2" fmla="*/ 155575 h 444500"/>
                <a:gd name="connsiteX3" fmla="*/ 102098 w 102098"/>
                <a:gd name="connsiteY3" fmla="*/ 257175 h 444500"/>
                <a:gd name="connsiteX4" fmla="*/ 67173 w 102098"/>
                <a:gd name="connsiteY4" fmla="*/ 361950 h 444500"/>
                <a:gd name="connsiteX5" fmla="*/ 19548 w 102098"/>
                <a:gd name="connsiteY5" fmla="*/ 415925 h 444500"/>
                <a:gd name="connsiteX6" fmla="*/ 498 w 102098"/>
                <a:gd name="connsiteY6" fmla="*/ 444500 h 444500"/>
                <a:gd name="connsiteX7" fmla="*/ 16373 w 102098"/>
                <a:gd name="connsiteY7"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98" h="444500">
                  <a:moveTo>
                    <a:pt x="16373" y="0"/>
                  </a:moveTo>
                  <a:lnTo>
                    <a:pt x="79873" y="79375"/>
                  </a:lnTo>
                  <a:lnTo>
                    <a:pt x="98923" y="155575"/>
                  </a:lnTo>
                  <a:cubicBezTo>
                    <a:pt x="99981" y="189442"/>
                    <a:pt x="101040" y="223308"/>
                    <a:pt x="102098" y="257175"/>
                  </a:cubicBezTo>
                  <a:lnTo>
                    <a:pt x="67173" y="361950"/>
                  </a:lnTo>
                  <a:lnTo>
                    <a:pt x="19548" y="415925"/>
                  </a:lnTo>
                  <a:lnTo>
                    <a:pt x="498" y="444500"/>
                  </a:lnTo>
                  <a:cubicBezTo>
                    <a:pt x="-560" y="285750"/>
                    <a:pt x="-1619" y="127000"/>
                    <a:pt x="16373" y="0"/>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92" name="Arc 91"/>
            <p:cNvSpPr/>
            <p:nvPr/>
          </p:nvSpPr>
          <p:spPr>
            <a:xfrm>
              <a:off x="5072409" y="2132856"/>
              <a:ext cx="648072" cy="648072"/>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sp>
        <p:nvSpPr>
          <p:cNvPr id="29" name="Freeform 28"/>
          <p:cNvSpPr/>
          <p:nvPr/>
        </p:nvSpPr>
        <p:spPr>
          <a:xfrm>
            <a:off x="5279579" y="1262465"/>
            <a:ext cx="1555750" cy="428625"/>
          </a:xfrm>
          <a:custGeom>
            <a:avLst/>
            <a:gdLst>
              <a:gd name="connsiteX0" fmla="*/ 1517650 w 1555750"/>
              <a:gd name="connsiteY0" fmla="*/ 0 h 428625"/>
              <a:gd name="connsiteX1" fmla="*/ 31750 w 1555750"/>
              <a:gd name="connsiteY1" fmla="*/ 3175 h 428625"/>
              <a:gd name="connsiteX2" fmla="*/ 12700 w 1555750"/>
              <a:gd name="connsiteY2" fmla="*/ 73025 h 428625"/>
              <a:gd name="connsiteX3" fmla="*/ 0 w 1555750"/>
              <a:gd name="connsiteY3" fmla="*/ 149225 h 428625"/>
              <a:gd name="connsiteX4" fmla="*/ 3175 w 1555750"/>
              <a:gd name="connsiteY4" fmla="*/ 234950 h 428625"/>
              <a:gd name="connsiteX5" fmla="*/ 12700 w 1555750"/>
              <a:gd name="connsiteY5" fmla="*/ 349250 h 428625"/>
              <a:gd name="connsiteX6" fmla="*/ 34925 w 1555750"/>
              <a:gd name="connsiteY6" fmla="*/ 428625 h 428625"/>
              <a:gd name="connsiteX7" fmla="*/ 1524000 w 1555750"/>
              <a:gd name="connsiteY7" fmla="*/ 428625 h 428625"/>
              <a:gd name="connsiteX8" fmla="*/ 1539875 w 1555750"/>
              <a:gd name="connsiteY8" fmla="*/ 349250 h 428625"/>
              <a:gd name="connsiteX9" fmla="*/ 1555750 w 1555750"/>
              <a:gd name="connsiteY9" fmla="*/ 244475 h 428625"/>
              <a:gd name="connsiteX10" fmla="*/ 1555750 w 1555750"/>
              <a:gd name="connsiteY10" fmla="*/ 107950 h 428625"/>
              <a:gd name="connsiteX11" fmla="*/ 1517650 w 1555750"/>
              <a:gd name="connsiteY11"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0" h="428625">
                <a:moveTo>
                  <a:pt x="1517650" y="0"/>
                </a:moveTo>
                <a:lnTo>
                  <a:pt x="31750" y="3175"/>
                </a:lnTo>
                <a:lnTo>
                  <a:pt x="12700" y="73025"/>
                </a:lnTo>
                <a:lnTo>
                  <a:pt x="0" y="149225"/>
                </a:lnTo>
                <a:lnTo>
                  <a:pt x="3175" y="234950"/>
                </a:lnTo>
                <a:lnTo>
                  <a:pt x="12700" y="349250"/>
                </a:lnTo>
                <a:lnTo>
                  <a:pt x="34925" y="428625"/>
                </a:lnTo>
                <a:lnTo>
                  <a:pt x="1524000" y="428625"/>
                </a:lnTo>
                <a:lnTo>
                  <a:pt x="1539875" y="349250"/>
                </a:lnTo>
                <a:lnTo>
                  <a:pt x="1555750" y="244475"/>
                </a:lnTo>
                <a:lnTo>
                  <a:pt x="1555750" y="107950"/>
                </a:lnTo>
                <a:lnTo>
                  <a:pt x="1517650" y="0"/>
                </a:lnTo>
                <a:close/>
              </a:path>
            </a:pathLst>
          </a:custGeom>
          <a:solidFill>
            <a:srgbClr val="A7D9A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grpSp>
        <p:nvGrpSpPr>
          <p:cNvPr id="31" name="Group 30"/>
          <p:cNvGrpSpPr/>
          <p:nvPr/>
        </p:nvGrpSpPr>
        <p:grpSpPr>
          <a:xfrm>
            <a:off x="5277599" y="940525"/>
            <a:ext cx="1551975" cy="1045885"/>
            <a:chOff x="5862280" y="2885944"/>
            <a:chExt cx="1551975" cy="1045885"/>
          </a:xfrm>
        </p:grpSpPr>
        <p:sp>
          <p:nvSpPr>
            <p:cNvPr id="132" name="Arc 131"/>
            <p:cNvSpPr/>
            <p:nvPr/>
          </p:nvSpPr>
          <p:spPr>
            <a:xfrm>
              <a:off x="6637119" y="2885944"/>
              <a:ext cx="777136" cy="1045885"/>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36" name="Arc 135"/>
            <p:cNvSpPr/>
            <p:nvPr/>
          </p:nvSpPr>
          <p:spPr>
            <a:xfrm flipH="1">
              <a:off x="5862280" y="2885944"/>
              <a:ext cx="777136" cy="1045885"/>
            </a:xfrm>
            <a:prstGeom prst="arc">
              <a:avLst>
                <a:gd name="adj1" fmla="val 18381084"/>
                <a:gd name="adj2" fmla="val 3210411"/>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grpSp>
        <p:nvGrpSpPr>
          <p:cNvPr id="68" name="Group 67"/>
          <p:cNvGrpSpPr/>
          <p:nvPr/>
        </p:nvGrpSpPr>
        <p:grpSpPr>
          <a:xfrm>
            <a:off x="3520632" y="1155322"/>
            <a:ext cx="917084" cy="648072"/>
            <a:chOff x="918612" y="1972018"/>
            <a:chExt cx="917084" cy="648072"/>
          </a:xfrm>
          <a:solidFill>
            <a:schemeClr val="bg1"/>
          </a:solidFill>
        </p:grpSpPr>
        <p:sp>
          <p:nvSpPr>
            <p:cNvPr id="66" name="Rounded Rectangle 65"/>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67" name="TextBox 66"/>
            <p:cNvSpPr txBox="1"/>
            <p:nvPr/>
          </p:nvSpPr>
          <p:spPr>
            <a:xfrm>
              <a:off x="918612" y="1989711"/>
              <a:ext cx="917084" cy="600164"/>
            </a:xfrm>
            <a:prstGeom prst="rect">
              <a:avLst/>
            </a:prstGeom>
            <a:noFill/>
          </p:spPr>
          <p:txBody>
            <a:bodyPr wrap="square" rtlCol="0">
              <a:spAutoFit/>
            </a:bodyPr>
            <a:lstStyle/>
            <a:p>
              <a:pPr algn="ctr"/>
              <a:r>
                <a:rPr lang="en-US" sz="1100" dirty="0" smtClean="0">
                  <a:latin typeface="Arial"/>
                  <a:cs typeface="Arial"/>
                </a:rPr>
                <a:t>1-GHz </a:t>
              </a:r>
              <a:r>
                <a:rPr lang="en-US" sz="1100" dirty="0" err="1" smtClean="0">
                  <a:latin typeface="Arial"/>
                  <a:cs typeface="Arial"/>
                </a:rPr>
                <a:t>Ti:sapphire</a:t>
              </a:r>
              <a:r>
                <a:rPr lang="en-US" sz="1100" dirty="0" smtClean="0">
                  <a:latin typeface="Arial"/>
                  <a:cs typeface="Arial"/>
                </a:rPr>
                <a:t> laser</a:t>
              </a:r>
              <a:endParaRPr lang="en-US" sz="1100" dirty="0">
                <a:latin typeface="Arial"/>
                <a:cs typeface="Arial"/>
              </a:endParaRPr>
            </a:p>
          </p:txBody>
        </p:sp>
      </p:grpSp>
      <p:grpSp>
        <p:nvGrpSpPr>
          <p:cNvPr id="27" name="Group 26"/>
          <p:cNvGrpSpPr>
            <a:grpSpLocks noChangeAspect="1"/>
          </p:cNvGrpSpPr>
          <p:nvPr/>
        </p:nvGrpSpPr>
        <p:grpSpPr>
          <a:xfrm>
            <a:off x="4409267" y="1627173"/>
            <a:ext cx="710326" cy="176221"/>
            <a:chOff x="4779985" y="4904221"/>
            <a:chExt cx="1014752" cy="251744"/>
          </a:xfrm>
        </p:grpSpPr>
        <p:pic>
          <p:nvPicPr>
            <p:cNvPr id="23" name="Picture 22"/>
            <p:cNvPicPr>
              <a:picLocks noChangeAspect="1"/>
            </p:cNvPicPr>
            <p:nvPr/>
          </p:nvPicPr>
          <p:blipFill>
            <a:blip r:embed="rId11">
              <a:clrChange>
                <a:clrFrom>
                  <a:srgbClr val="FFFFFF"/>
                </a:clrFrom>
                <a:clrTo>
                  <a:srgbClr val="FFFFFF">
                    <a:alpha val="0"/>
                  </a:srgbClr>
                </a:clrTo>
              </a:clrChange>
            </a:blip>
            <a:stretch>
              <a:fillRect/>
            </a:stretch>
          </p:blipFill>
          <p:spPr>
            <a:xfrm>
              <a:off x="4779985" y="4904221"/>
              <a:ext cx="360040" cy="251744"/>
            </a:xfrm>
            <a:prstGeom prst="rect">
              <a:avLst/>
            </a:prstGeom>
          </p:spPr>
        </p:pic>
        <p:pic>
          <p:nvPicPr>
            <p:cNvPr id="124" name="Picture 123"/>
            <p:cNvPicPr>
              <a:picLocks noChangeAspect="1"/>
            </p:cNvPicPr>
            <p:nvPr/>
          </p:nvPicPr>
          <p:blipFill>
            <a:blip r:embed="rId11">
              <a:clrChange>
                <a:clrFrom>
                  <a:srgbClr val="FFFFFF"/>
                </a:clrFrom>
                <a:clrTo>
                  <a:srgbClr val="FFFFFF">
                    <a:alpha val="0"/>
                  </a:srgbClr>
                </a:clrTo>
              </a:clrChange>
            </a:blip>
            <a:stretch>
              <a:fillRect/>
            </a:stretch>
          </p:blipFill>
          <p:spPr>
            <a:xfrm>
              <a:off x="5113367" y="4904221"/>
              <a:ext cx="360040" cy="251744"/>
            </a:xfrm>
            <a:prstGeom prst="rect">
              <a:avLst/>
            </a:prstGeom>
          </p:spPr>
        </p:pic>
        <p:pic>
          <p:nvPicPr>
            <p:cNvPr id="125" name="Picture 124"/>
            <p:cNvPicPr>
              <a:picLocks noChangeAspect="1"/>
            </p:cNvPicPr>
            <p:nvPr/>
          </p:nvPicPr>
          <p:blipFill>
            <a:blip r:embed="rId11">
              <a:clrChange>
                <a:clrFrom>
                  <a:srgbClr val="FFFFFF"/>
                </a:clrFrom>
                <a:clrTo>
                  <a:srgbClr val="FFFFFF">
                    <a:alpha val="0"/>
                  </a:srgbClr>
                </a:clrTo>
              </a:clrChange>
            </a:blip>
            <a:stretch>
              <a:fillRect/>
            </a:stretch>
          </p:blipFill>
          <p:spPr>
            <a:xfrm>
              <a:off x="5434697" y="4904221"/>
              <a:ext cx="360040" cy="251744"/>
            </a:xfrm>
            <a:prstGeom prst="rect">
              <a:avLst/>
            </a:prstGeom>
          </p:spPr>
        </p:pic>
      </p:grpSp>
      <p:sp>
        <p:nvSpPr>
          <p:cNvPr id="147" name="Rectangle 146"/>
          <p:cNvSpPr/>
          <p:nvPr/>
        </p:nvSpPr>
        <p:spPr>
          <a:xfrm>
            <a:off x="5536856" y="1227330"/>
            <a:ext cx="423664" cy="518075"/>
          </a:xfrm>
          <a:prstGeom prst="rect">
            <a:avLst/>
          </a:prstGeom>
          <a:solidFill>
            <a:schemeClr val="tx2">
              <a:lumMod val="20000"/>
              <a:lumOff val="80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p:cNvSpPr/>
          <p:nvPr/>
        </p:nvSpPr>
        <p:spPr>
          <a:xfrm>
            <a:off x="6121304" y="1227330"/>
            <a:ext cx="423664" cy="518075"/>
          </a:xfrm>
          <a:prstGeom prst="rect">
            <a:avLst/>
          </a:prstGeom>
          <a:solidFill>
            <a:schemeClr val="tx2">
              <a:lumMod val="20000"/>
              <a:lumOff val="80000"/>
            </a:scheme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p:cNvSpPr/>
          <p:nvPr/>
        </p:nvSpPr>
        <p:spPr>
          <a:xfrm>
            <a:off x="5464848" y="1349804"/>
            <a:ext cx="550039" cy="261610"/>
          </a:xfrm>
          <a:prstGeom prst="rect">
            <a:avLst/>
          </a:prstGeom>
        </p:spPr>
        <p:txBody>
          <a:bodyPr wrap="square">
            <a:spAutoFit/>
          </a:bodyPr>
          <a:lstStyle/>
          <a:p>
            <a:pPr algn="ctr"/>
            <a:r>
              <a:rPr lang="en-US" sz="1100" dirty="0" smtClean="0">
                <a:latin typeface="Arial"/>
                <a:cs typeface="Arial"/>
              </a:rPr>
              <a:t>OPO      </a:t>
            </a:r>
            <a:endParaRPr lang="en-US" sz="1100" dirty="0"/>
          </a:p>
        </p:txBody>
      </p:sp>
      <p:sp>
        <p:nvSpPr>
          <p:cNvPr id="151" name="Rectangle 150"/>
          <p:cNvSpPr/>
          <p:nvPr/>
        </p:nvSpPr>
        <p:spPr>
          <a:xfrm>
            <a:off x="6066142" y="1279287"/>
            <a:ext cx="550834" cy="430887"/>
          </a:xfrm>
          <a:prstGeom prst="rect">
            <a:avLst/>
          </a:prstGeom>
        </p:spPr>
        <p:txBody>
          <a:bodyPr wrap="square">
            <a:spAutoFit/>
          </a:bodyPr>
          <a:lstStyle/>
          <a:p>
            <a:pPr algn="ctr"/>
            <a:r>
              <a:rPr lang="en-US" sz="1100" dirty="0" smtClean="0">
                <a:solidFill>
                  <a:prstClr val="black"/>
                </a:solidFill>
                <a:latin typeface="Arial"/>
                <a:cs typeface="Arial"/>
              </a:rPr>
              <a:t>SHG</a:t>
            </a:r>
          </a:p>
          <a:p>
            <a:pPr algn="ctr"/>
            <a:r>
              <a:rPr lang="en-US" sz="1100" dirty="0" smtClean="0">
                <a:solidFill>
                  <a:prstClr val="black"/>
                </a:solidFill>
                <a:latin typeface="Arial"/>
                <a:cs typeface="Arial"/>
              </a:rPr>
              <a:t>SFM</a:t>
            </a:r>
            <a:endParaRPr lang="en-US" dirty="0"/>
          </a:p>
        </p:txBody>
      </p:sp>
      <p:grpSp>
        <p:nvGrpSpPr>
          <p:cNvPr id="162" name="Group 161"/>
          <p:cNvGrpSpPr/>
          <p:nvPr/>
        </p:nvGrpSpPr>
        <p:grpSpPr>
          <a:xfrm>
            <a:off x="7646854" y="1091373"/>
            <a:ext cx="648073" cy="740690"/>
            <a:chOff x="4233726" y="1420835"/>
            <a:chExt cx="648073" cy="740690"/>
          </a:xfrm>
        </p:grpSpPr>
        <p:grpSp>
          <p:nvGrpSpPr>
            <p:cNvPr id="158" name="Group 157"/>
            <p:cNvGrpSpPr/>
            <p:nvPr/>
          </p:nvGrpSpPr>
          <p:grpSpPr>
            <a:xfrm>
              <a:off x="4737782" y="1420835"/>
              <a:ext cx="144017" cy="740690"/>
              <a:chOff x="4788024" y="1420835"/>
              <a:chExt cx="144017" cy="740690"/>
            </a:xfrm>
          </p:grpSpPr>
          <p:sp>
            <p:nvSpPr>
              <p:cNvPr id="154" name="Rectangle 153"/>
              <p:cNvSpPr/>
              <p:nvPr/>
            </p:nvSpPr>
            <p:spPr>
              <a:xfrm>
                <a:off x="4788025" y="1420835"/>
                <a:ext cx="144016" cy="740690"/>
              </a:xfrm>
              <a:prstGeom prst="rect">
                <a:avLst/>
              </a:prstGeom>
              <a:pattFill prst="wdDnDiag">
                <a:fgClr>
                  <a:prstClr val="black"/>
                </a:fgClr>
                <a:bgClr>
                  <a:prstClr val="white"/>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7" name="Straight Connector 156"/>
              <p:cNvCxnSpPr/>
              <p:nvPr/>
            </p:nvCxnSpPr>
            <p:spPr>
              <a:xfrm>
                <a:off x="4788024" y="1420835"/>
                <a:ext cx="0" cy="74069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9" name="Group 158"/>
            <p:cNvGrpSpPr/>
            <p:nvPr/>
          </p:nvGrpSpPr>
          <p:grpSpPr>
            <a:xfrm flipH="1">
              <a:off x="4233726" y="1420835"/>
              <a:ext cx="144017" cy="740690"/>
              <a:chOff x="4788024" y="1420835"/>
              <a:chExt cx="144017" cy="740690"/>
            </a:xfrm>
          </p:grpSpPr>
          <p:sp>
            <p:nvSpPr>
              <p:cNvPr id="160" name="Rectangle 159"/>
              <p:cNvSpPr/>
              <p:nvPr/>
            </p:nvSpPr>
            <p:spPr>
              <a:xfrm>
                <a:off x="4788025" y="1420835"/>
                <a:ext cx="144016" cy="740690"/>
              </a:xfrm>
              <a:prstGeom prst="rect">
                <a:avLst/>
              </a:prstGeom>
              <a:pattFill prst="wdDnDiag">
                <a:fgClr>
                  <a:prstClr val="black"/>
                </a:fgClr>
                <a:bgClr>
                  <a:prstClr val="white"/>
                </a:bgClr>
              </a:patt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1" name="Straight Connector 160"/>
              <p:cNvCxnSpPr/>
              <p:nvPr/>
            </p:nvCxnSpPr>
            <p:spPr>
              <a:xfrm>
                <a:off x="4788024" y="1420835"/>
                <a:ext cx="0" cy="74069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398" name="Group 397"/>
          <p:cNvGrpSpPr/>
          <p:nvPr/>
        </p:nvGrpSpPr>
        <p:grpSpPr>
          <a:xfrm>
            <a:off x="8300175" y="1121436"/>
            <a:ext cx="671388" cy="680100"/>
            <a:chOff x="7601788" y="4365077"/>
            <a:chExt cx="671388" cy="680100"/>
          </a:xfrm>
        </p:grpSpPr>
        <p:grpSp>
          <p:nvGrpSpPr>
            <p:cNvPr id="399" name="Group 398"/>
            <p:cNvGrpSpPr>
              <a:grpSpLocks noChangeAspect="1"/>
            </p:cNvGrpSpPr>
            <p:nvPr/>
          </p:nvGrpSpPr>
          <p:grpSpPr>
            <a:xfrm>
              <a:off x="7603929" y="4710607"/>
              <a:ext cx="667106" cy="161805"/>
              <a:chOff x="3629042" y="4972624"/>
              <a:chExt cx="953008" cy="231150"/>
            </a:xfrm>
          </p:grpSpPr>
          <p:pic>
            <p:nvPicPr>
              <p:cNvPr id="412" name="Picture 411"/>
              <p:cNvPicPr>
                <a:picLocks noChangeAspect="1"/>
              </p:cNvPicPr>
              <p:nvPr/>
            </p:nvPicPr>
            <p:blipFill>
              <a:blip r:embed="rId3"/>
              <a:stretch>
                <a:fillRect/>
              </a:stretch>
            </p:blipFill>
            <p:spPr>
              <a:xfrm>
                <a:off x="3629042" y="4977714"/>
                <a:ext cx="324104" cy="226060"/>
              </a:xfrm>
              <a:prstGeom prst="rect">
                <a:avLst/>
              </a:prstGeom>
            </p:spPr>
          </p:pic>
          <p:pic>
            <p:nvPicPr>
              <p:cNvPr id="413" name="Picture 412"/>
              <p:cNvPicPr>
                <a:picLocks noChangeAspect="1"/>
              </p:cNvPicPr>
              <p:nvPr/>
            </p:nvPicPr>
            <p:blipFill>
              <a:blip r:embed="rId3"/>
              <a:stretch>
                <a:fillRect/>
              </a:stretch>
            </p:blipFill>
            <p:spPr>
              <a:xfrm>
                <a:off x="3943494" y="4975169"/>
                <a:ext cx="324104" cy="226060"/>
              </a:xfrm>
              <a:prstGeom prst="rect">
                <a:avLst/>
              </a:prstGeom>
            </p:spPr>
          </p:pic>
          <p:pic>
            <p:nvPicPr>
              <p:cNvPr id="414" name="Picture 413"/>
              <p:cNvPicPr>
                <a:picLocks noChangeAspect="1"/>
              </p:cNvPicPr>
              <p:nvPr/>
            </p:nvPicPr>
            <p:blipFill>
              <a:blip r:embed="rId3"/>
              <a:stretch>
                <a:fillRect/>
              </a:stretch>
            </p:blipFill>
            <p:spPr>
              <a:xfrm>
                <a:off x="4257946" y="4972624"/>
                <a:ext cx="324104" cy="226060"/>
              </a:xfrm>
              <a:prstGeom prst="rect">
                <a:avLst/>
              </a:prstGeom>
            </p:spPr>
          </p:pic>
        </p:grpSp>
        <p:grpSp>
          <p:nvGrpSpPr>
            <p:cNvPr id="400" name="Group 399"/>
            <p:cNvGrpSpPr>
              <a:grpSpLocks noChangeAspect="1"/>
            </p:cNvGrpSpPr>
            <p:nvPr/>
          </p:nvGrpSpPr>
          <p:grpSpPr>
            <a:xfrm>
              <a:off x="7610686" y="4365077"/>
              <a:ext cx="653593" cy="158242"/>
              <a:chOff x="3629042" y="4632013"/>
              <a:chExt cx="933704" cy="226060"/>
            </a:xfrm>
          </p:grpSpPr>
          <p:pic>
            <p:nvPicPr>
              <p:cNvPr id="409" name="Picture 408"/>
              <p:cNvPicPr>
                <a:picLocks noChangeAspect="1"/>
              </p:cNvPicPr>
              <p:nvPr/>
            </p:nvPicPr>
            <p:blipFill>
              <a:blip r:embed="rId4"/>
              <a:stretch>
                <a:fillRect/>
              </a:stretch>
            </p:blipFill>
            <p:spPr>
              <a:xfrm>
                <a:off x="3629042" y="4632013"/>
                <a:ext cx="324104" cy="226060"/>
              </a:xfrm>
              <a:prstGeom prst="rect">
                <a:avLst/>
              </a:prstGeom>
            </p:spPr>
          </p:pic>
          <p:pic>
            <p:nvPicPr>
              <p:cNvPr id="410" name="Picture 409"/>
              <p:cNvPicPr>
                <a:picLocks noChangeAspect="1"/>
              </p:cNvPicPr>
              <p:nvPr/>
            </p:nvPicPr>
            <p:blipFill>
              <a:blip r:embed="rId4"/>
              <a:stretch>
                <a:fillRect/>
              </a:stretch>
            </p:blipFill>
            <p:spPr>
              <a:xfrm>
                <a:off x="3933842" y="4632013"/>
                <a:ext cx="324104" cy="226060"/>
              </a:xfrm>
              <a:prstGeom prst="rect">
                <a:avLst/>
              </a:prstGeom>
            </p:spPr>
          </p:pic>
          <p:pic>
            <p:nvPicPr>
              <p:cNvPr id="411" name="Picture 410"/>
              <p:cNvPicPr>
                <a:picLocks noChangeAspect="1"/>
              </p:cNvPicPr>
              <p:nvPr/>
            </p:nvPicPr>
            <p:blipFill>
              <a:blip r:embed="rId4"/>
              <a:stretch>
                <a:fillRect/>
              </a:stretch>
            </p:blipFill>
            <p:spPr>
              <a:xfrm>
                <a:off x="4238642" y="4632013"/>
                <a:ext cx="324104" cy="226060"/>
              </a:xfrm>
              <a:prstGeom prst="rect">
                <a:avLst/>
              </a:prstGeom>
            </p:spPr>
          </p:pic>
        </p:grpSp>
        <p:grpSp>
          <p:nvGrpSpPr>
            <p:cNvPr id="401" name="Group 400"/>
            <p:cNvGrpSpPr>
              <a:grpSpLocks noChangeAspect="1"/>
            </p:cNvGrpSpPr>
            <p:nvPr/>
          </p:nvGrpSpPr>
          <p:grpSpPr>
            <a:xfrm>
              <a:off x="7601788" y="4886935"/>
              <a:ext cx="671388" cy="158242"/>
              <a:chOff x="4405006" y="6002189"/>
              <a:chExt cx="959126" cy="226060"/>
            </a:xfrm>
          </p:grpSpPr>
          <p:pic>
            <p:nvPicPr>
              <p:cNvPr id="406" name="Picture 405"/>
              <p:cNvPicPr>
                <a:picLocks noChangeAspect="1"/>
              </p:cNvPicPr>
              <p:nvPr/>
            </p:nvPicPr>
            <p:blipFill>
              <a:blip r:embed="rId5"/>
              <a:stretch>
                <a:fillRect/>
              </a:stretch>
            </p:blipFill>
            <p:spPr>
              <a:xfrm>
                <a:off x="4405006" y="6002189"/>
                <a:ext cx="324104" cy="226060"/>
              </a:xfrm>
              <a:prstGeom prst="rect">
                <a:avLst/>
              </a:prstGeom>
            </p:spPr>
          </p:pic>
          <p:pic>
            <p:nvPicPr>
              <p:cNvPr id="407" name="Picture 406"/>
              <p:cNvPicPr>
                <a:picLocks noChangeAspect="1"/>
              </p:cNvPicPr>
              <p:nvPr/>
            </p:nvPicPr>
            <p:blipFill>
              <a:blip r:embed="rId5"/>
              <a:stretch>
                <a:fillRect/>
              </a:stretch>
            </p:blipFill>
            <p:spPr>
              <a:xfrm>
                <a:off x="4726722" y="6002189"/>
                <a:ext cx="324104" cy="226060"/>
              </a:xfrm>
              <a:prstGeom prst="rect">
                <a:avLst/>
              </a:prstGeom>
            </p:spPr>
          </p:pic>
          <p:pic>
            <p:nvPicPr>
              <p:cNvPr id="408" name="Picture 407"/>
              <p:cNvPicPr>
                <a:picLocks noChangeAspect="1"/>
              </p:cNvPicPr>
              <p:nvPr/>
            </p:nvPicPr>
            <p:blipFill>
              <a:blip r:embed="rId5"/>
              <a:stretch>
                <a:fillRect/>
              </a:stretch>
            </p:blipFill>
            <p:spPr>
              <a:xfrm>
                <a:off x="5040028" y="6002189"/>
                <a:ext cx="324104" cy="226060"/>
              </a:xfrm>
              <a:prstGeom prst="rect">
                <a:avLst/>
              </a:prstGeom>
            </p:spPr>
          </p:pic>
        </p:grpSp>
        <p:grpSp>
          <p:nvGrpSpPr>
            <p:cNvPr id="402" name="Group 401"/>
            <p:cNvGrpSpPr>
              <a:grpSpLocks noChangeAspect="1"/>
            </p:cNvGrpSpPr>
            <p:nvPr/>
          </p:nvGrpSpPr>
          <p:grpSpPr>
            <a:xfrm>
              <a:off x="7601788" y="4537842"/>
              <a:ext cx="671388" cy="158242"/>
              <a:chOff x="4405006" y="5733256"/>
              <a:chExt cx="959126" cy="226060"/>
            </a:xfrm>
          </p:grpSpPr>
          <p:pic>
            <p:nvPicPr>
              <p:cNvPr id="403" name="Picture 402"/>
              <p:cNvPicPr>
                <a:picLocks noChangeAspect="1"/>
              </p:cNvPicPr>
              <p:nvPr/>
            </p:nvPicPr>
            <p:blipFill>
              <a:blip r:embed="rId6"/>
              <a:stretch>
                <a:fillRect/>
              </a:stretch>
            </p:blipFill>
            <p:spPr>
              <a:xfrm>
                <a:off x="4405006" y="5733256"/>
                <a:ext cx="324104" cy="226060"/>
              </a:xfrm>
              <a:prstGeom prst="rect">
                <a:avLst/>
              </a:prstGeom>
            </p:spPr>
          </p:pic>
          <p:pic>
            <p:nvPicPr>
              <p:cNvPr id="404" name="Picture 403"/>
              <p:cNvPicPr>
                <a:picLocks noChangeAspect="1"/>
              </p:cNvPicPr>
              <p:nvPr/>
            </p:nvPicPr>
            <p:blipFill>
              <a:blip r:embed="rId6"/>
              <a:stretch>
                <a:fillRect/>
              </a:stretch>
            </p:blipFill>
            <p:spPr>
              <a:xfrm>
                <a:off x="4729062" y="5733256"/>
                <a:ext cx="324104" cy="226060"/>
              </a:xfrm>
              <a:prstGeom prst="rect">
                <a:avLst/>
              </a:prstGeom>
            </p:spPr>
          </p:pic>
          <p:pic>
            <p:nvPicPr>
              <p:cNvPr id="405" name="Picture 404"/>
              <p:cNvPicPr>
                <a:picLocks noChangeAspect="1"/>
              </p:cNvPicPr>
              <p:nvPr/>
            </p:nvPicPr>
            <p:blipFill>
              <a:blip r:embed="rId6"/>
              <a:stretch>
                <a:fillRect/>
              </a:stretch>
            </p:blipFill>
            <p:spPr>
              <a:xfrm>
                <a:off x="5040028" y="5733256"/>
                <a:ext cx="324104" cy="226060"/>
              </a:xfrm>
              <a:prstGeom prst="rect">
                <a:avLst/>
              </a:prstGeom>
            </p:spPr>
          </p:pic>
        </p:grpSp>
      </p:grpSp>
      <p:cxnSp>
        <p:nvCxnSpPr>
          <p:cNvPr id="471" name="Straight Arrow Connector 470"/>
          <p:cNvCxnSpPr/>
          <p:nvPr/>
        </p:nvCxnSpPr>
        <p:spPr>
          <a:xfrm flipV="1">
            <a:off x="4012054" y="1811893"/>
            <a:ext cx="0" cy="20418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472" name="Group 471"/>
          <p:cNvGrpSpPr/>
          <p:nvPr/>
        </p:nvGrpSpPr>
        <p:grpSpPr>
          <a:xfrm>
            <a:off x="3547616" y="1943064"/>
            <a:ext cx="917084" cy="442682"/>
            <a:chOff x="918612" y="1972018"/>
            <a:chExt cx="917084" cy="664023"/>
          </a:xfrm>
          <a:solidFill>
            <a:schemeClr val="bg1"/>
          </a:solidFill>
        </p:grpSpPr>
        <p:sp>
          <p:nvSpPr>
            <p:cNvPr id="473" name="Rounded Rectangle 472"/>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474" name="TextBox 473"/>
            <p:cNvSpPr txBox="1"/>
            <p:nvPr/>
          </p:nvSpPr>
          <p:spPr>
            <a:xfrm>
              <a:off x="918612" y="1989710"/>
              <a:ext cx="917084" cy="646331"/>
            </a:xfrm>
            <a:prstGeom prst="rect">
              <a:avLst/>
            </a:prstGeom>
            <a:noFill/>
          </p:spPr>
          <p:txBody>
            <a:bodyPr wrap="square" rtlCol="0">
              <a:spAutoFit/>
            </a:bodyPr>
            <a:lstStyle/>
            <a:p>
              <a:pPr algn="ctr"/>
              <a:r>
                <a:rPr lang="en-US" sz="1100" dirty="0">
                  <a:latin typeface="Arial"/>
                  <a:cs typeface="Arial"/>
                </a:rPr>
                <a:t>f</a:t>
              </a:r>
              <a:r>
                <a:rPr lang="en-US" sz="1100" dirty="0" smtClean="0">
                  <a:latin typeface="Arial"/>
                  <a:cs typeface="Arial"/>
                </a:rPr>
                <a:t>-to-2f</a:t>
              </a:r>
            </a:p>
            <a:p>
              <a:pPr algn="ctr"/>
              <a:r>
                <a:rPr lang="en-US" sz="1100" dirty="0" smtClean="0">
                  <a:latin typeface="Arial"/>
                  <a:cs typeface="Arial"/>
                </a:rPr>
                <a:t>reference</a:t>
              </a:r>
              <a:endParaRPr lang="en-US" sz="1100" dirty="0">
                <a:latin typeface="Arial"/>
                <a:cs typeface="Arial"/>
              </a:endParaRPr>
            </a:p>
          </p:txBody>
        </p:sp>
      </p:grpSp>
      <p:grpSp>
        <p:nvGrpSpPr>
          <p:cNvPr id="475" name="Group 474"/>
          <p:cNvGrpSpPr/>
          <p:nvPr/>
        </p:nvGrpSpPr>
        <p:grpSpPr>
          <a:xfrm>
            <a:off x="4623958" y="1943068"/>
            <a:ext cx="1328040" cy="442682"/>
            <a:chOff x="918612" y="1972018"/>
            <a:chExt cx="917084" cy="664021"/>
          </a:xfrm>
          <a:solidFill>
            <a:schemeClr val="bg1"/>
          </a:solidFill>
        </p:grpSpPr>
        <p:sp>
          <p:nvSpPr>
            <p:cNvPr id="476" name="Rounded Rectangle 475"/>
            <p:cNvSpPr/>
            <p:nvPr/>
          </p:nvSpPr>
          <p:spPr>
            <a:xfrm>
              <a:off x="945106" y="1972018"/>
              <a:ext cx="864096" cy="648072"/>
            </a:xfrm>
            <a:prstGeom prst="roundRect">
              <a:avLst/>
            </a:prstGeom>
            <a:grp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dirty="0">
                <a:latin typeface="Arial"/>
                <a:cs typeface="Arial"/>
              </a:endParaRPr>
            </a:p>
          </p:txBody>
        </p:sp>
        <p:sp>
          <p:nvSpPr>
            <p:cNvPr id="477" name="TextBox 476"/>
            <p:cNvSpPr txBox="1"/>
            <p:nvPr/>
          </p:nvSpPr>
          <p:spPr>
            <a:xfrm>
              <a:off x="918612" y="1989710"/>
              <a:ext cx="917084" cy="646329"/>
            </a:xfrm>
            <a:prstGeom prst="rect">
              <a:avLst/>
            </a:prstGeom>
            <a:noFill/>
          </p:spPr>
          <p:txBody>
            <a:bodyPr wrap="square" rtlCol="0">
              <a:spAutoFit/>
            </a:bodyPr>
            <a:lstStyle/>
            <a:p>
              <a:pPr algn="ctr"/>
              <a:r>
                <a:rPr lang="en-US" sz="1100" dirty="0" smtClean="0">
                  <a:latin typeface="Arial"/>
                  <a:cs typeface="Arial"/>
                </a:rPr>
                <a:t>Heterodyne locking</a:t>
              </a:r>
              <a:endParaRPr lang="en-US" sz="1100" dirty="0">
                <a:latin typeface="Arial"/>
                <a:cs typeface="Arial"/>
              </a:endParaRPr>
            </a:p>
          </p:txBody>
        </p:sp>
      </p:grpSp>
      <p:cxnSp>
        <p:nvCxnSpPr>
          <p:cNvPr id="478" name="Straight Arrow Connector 477"/>
          <p:cNvCxnSpPr/>
          <p:nvPr/>
        </p:nvCxnSpPr>
        <p:spPr>
          <a:xfrm rot="5400000" flipV="1">
            <a:off x="4541563" y="2066698"/>
            <a:ext cx="0" cy="20418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9" name="Straight Arrow Connector 478"/>
          <p:cNvCxnSpPr/>
          <p:nvPr/>
        </p:nvCxnSpPr>
        <p:spPr>
          <a:xfrm flipV="1">
            <a:off x="6892723" y="1857293"/>
            <a:ext cx="0" cy="311498"/>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flipH="1" flipV="1">
            <a:off x="5913631" y="2168790"/>
            <a:ext cx="979092" cy="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Rectangle 248"/>
          <p:cNvSpPr/>
          <p:nvPr/>
        </p:nvSpPr>
        <p:spPr>
          <a:xfrm>
            <a:off x="1371600" y="169335"/>
            <a:ext cx="6544733" cy="369332"/>
          </a:xfrm>
          <a:prstGeom prst="rect">
            <a:avLst/>
          </a:prstGeom>
        </p:spPr>
        <p:txBody>
          <a:bodyPr wrap="square">
            <a:spAutoFit/>
          </a:bodyPr>
          <a:lstStyle/>
          <a:p>
            <a:pPr algn="ctr">
              <a:spcBef>
                <a:spcPct val="50000"/>
              </a:spcBef>
            </a:pPr>
            <a:r>
              <a:rPr lang="en-US" b="1" dirty="0" smtClean="0">
                <a:solidFill>
                  <a:srgbClr val="000000"/>
                </a:solidFill>
                <a:latin typeface="Arial"/>
                <a:cs typeface="Arial"/>
              </a:rPr>
              <a:t>OPO comb concepts</a:t>
            </a:r>
            <a:endParaRPr lang="en-US" b="1" dirty="0">
              <a:solidFill>
                <a:srgbClr val="000000"/>
              </a:solidFill>
              <a:latin typeface="Arial"/>
              <a:cs typeface="Arial"/>
            </a:endParaRPr>
          </a:p>
        </p:txBody>
      </p:sp>
      <p:sp>
        <p:nvSpPr>
          <p:cNvPr id="3" name="Rectangle 2"/>
          <p:cNvSpPr/>
          <p:nvPr/>
        </p:nvSpPr>
        <p:spPr>
          <a:xfrm>
            <a:off x="-191176" y="2553402"/>
            <a:ext cx="9572439" cy="1775092"/>
          </a:xfrm>
          <a:prstGeom prst="rect">
            <a:avLst/>
          </a:prstGeom>
          <a:solidFill>
            <a:srgbClr val="FFFFFF">
              <a:alpha val="69000"/>
            </a:srgbClr>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0" name="Rectangle 249"/>
          <p:cNvSpPr/>
          <p:nvPr/>
        </p:nvSpPr>
        <p:spPr>
          <a:xfrm>
            <a:off x="-175332" y="4412628"/>
            <a:ext cx="9572439" cy="1775092"/>
          </a:xfrm>
          <a:prstGeom prst="rect">
            <a:avLst/>
          </a:prstGeom>
          <a:solidFill>
            <a:srgbClr val="FFFFFF">
              <a:alpha val="69000"/>
            </a:srgbClr>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50767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50"/>
                                        </p:tgtEl>
                                      </p:cBhvr>
                                    </p:animEffect>
                                    <p:set>
                                      <p:cBhvr>
                                        <p:cTn id="12" dur="1" fill="hold">
                                          <p:stCondLst>
                                            <p:cond delay="499"/>
                                          </p:stCondLst>
                                        </p:cTn>
                                        <p:tgtEl>
                                          <p:spTgt spid="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20846525" flipH="1">
            <a:off x="4906483" y="2498461"/>
            <a:ext cx="341244" cy="748566"/>
          </a:xfrm>
          <a:prstGeom prst="rect">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Arc 13"/>
          <p:cNvSpPr/>
          <p:nvPr/>
        </p:nvSpPr>
        <p:spPr>
          <a:xfrm rot="20846525" flipH="1">
            <a:off x="3764826" y="2379418"/>
            <a:ext cx="1278352" cy="1278352"/>
          </a:xfrm>
          <a:prstGeom prst="arc">
            <a:avLst>
              <a:gd name="adj1" fmla="val 8621925"/>
              <a:gd name="adj2" fmla="val 12906199"/>
            </a:avLst>
          </a:prstGeom>
          <a:solidFill>
            <a:schemeClr val="bg1"/>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rot="753475">
            <a:off x="3663158" y="2498488"/>
            <a:ext cx="341244" cy="748566"/>
          </a:xfrm>
          <a:prstGeom prst="rect">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Arc 23"/>
          <p:cNvSpPr/>
          <p:nvPr/>
        </p:nvSpPr>
        <p:spPr>
          <a:xfrm rot="753475">
            <a:off x="3867707" y="2379445"/>
            <a:ext cx="1278352" cy="1278352"/>
          </a:xfrm>
          <a:prstGeom prst="arc">
            <a:avLst>
              <a:gd name="adj1" fmla="val 8621925"/>
              <a:gd name="adj2" fmla="val 12906199"/>
            </a:avLst>
          </a:prstGeom>
          <a:solidFill>
            <a:schemeClr val="bg1"/>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Connector 26"/>
          <p:cNvCxnSpPr>
            <a:endCxn id="15" idx="1"/>
          </p:cNvCxnSpPr>
          <p:nvPr/>
        </p:nvCxnSpPr>
        <p:spPr>
          <a:xfrm>
            <a:off x="2529303" y="4064722"/>
            <a:ext cx="3833968" cy="3190"/>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524125" y="2884183"/>
            <a:ext cx="2486025" cy="1184275"/>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139857">
            <a:off x="6353978" y="3749171"/>
            <a:ext cx="341244" cy="748566"/>
          </a:xfrm>
          <a:prstGeom prst="rect">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p:cNvSpPr/>
          <p:nvPr/>
        </p:nvSpPr>
        <p:spPr>
          <a:xfrm rot="20422003" flipH="1">
            <a:off x="2202963" y="3749171"/>
            <a:ext cx="341244" cy="748566"/>
          </a:xfrm>
          <a:prstGeom prst="rect">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a:spLocks noChangeAspect="1"/>
          </p:cNvSpPr>
          <p:nvPr/>
        </p:nvSpPr>
        <p:spPr>
          <a:xfrm>
            <a:off x="3943876" y="2816222"/>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3953302" y="2817225"/>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416511" y="2030085"/>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7417531" y="2031087"/>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7401727" y="2032092"/>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935978" y="2817644"/>
            <a:ext cx="151384" cy="151384"/>
          </a:xfrm>
          <a:prstGeom prst="ellipse">
            <a:avLst/>
          </a:prstGeom>
          <a:solidFill>
            <a:srgbClr val="FF0000"/>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a:spLocks noChangeAspect="1"/>
          </p:cNvSpPr>
          <p:nvPr/>
        </p:nvSpPr>
        <p:spPr>
          <a:xfrm>
            <a:off x="7416514" y="2030088"/>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7417534" y="2031090"/>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7401730" y="2032095"/>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3977745" y="2816225"/>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3987171" y="2817228"/>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969847" y="2817647"/>
            <a:ext cx="151384" cy="151384"/>
          </a:xfrm>
          <a:prstGeom prst="ellipse">
            <a:avLst/>
          </a:prstGeom>
          <a:solidFill>
            <a:srgbClr val="FF0000"/>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4"/>
          <p:cNvSpPr/>
          <p:nvPr/>
        </p:nvSpPr>
        <p:spPr>
          <a:xfrm>
            <a:off x="3892550" y="2766708"/>
            <a:ext cx="269875" cy="257175"/>
          </a:xfrm>
          <a:prstGeom prst="ellipse">
            <a:avLst/>
          </a:prstGeom>
          <a:solidFill>
            <a:schemeClr val="bg1"/>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3895801" y="2887119"/>
            <a:ext cx="1115998" cy="0"/>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5" idx="2"/>
          </p:cNvCxnSpPr>
          <p:nvPr/>
        </p:nvCxnSpPr>
        <p:spPr>
          <a:xfrm>
            <a:off x="3892550" y="2895296"/>
            <a:ext cx="2471860" cy="1162485"/>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1621786" y="2110410"/>
            <a:ext cx="5766351" cy="792923"/>
          </a:xfrm>
          <a:custGeom>
            <a:avLst/>
            <a:gdLst>
              <a:gd name="connsiteX0" fmla="*/ 5774932 w 5774932"/>
              <a:gd name="connsiteY0" fmla="*/ 0 h 797991"/>
              <a:gd name="connsiteX1" fmla="*/ 0 w 5774932"/>
              <a:gd name="connsiteY1" fmla="*/ 8580 h 797991"/>
              <a:gd name="connsiteX2" fmla="*/ 0 w 5774932"/>
              <a:gd name="connsiteY2" fmla="*/ 772249 h 797991"/>
              <a:gd name="connsiteX3" fmla="*/ 1990764 w 5774932"/>
              <a:gd name="connsiteY3" fmla="*/ 797991 h 797991"/>
              <a:gd name="connsiteX0" fmla="*/ 5774932 w 5774932"/>
              <a:gd name="connsiteY0" fmla="*/ 0 h 776234"/>
              <a:gd name="connsiteX1" fmla="*/ 0 w 5774932"/>
              <a:gd name="connsiteY1" fmla="*/ 8580 h 776234"/>
              <a:gd name="connsiteX2" fmla="*/ 0 w 5774932"/>
              <a:gd name="connsiteY2" fmla="*/ 772249 h 776234"/>
              <a:gd name="connsiteX3" fmla="*/ 2041640 w 5774932"/>
              <a:gd name="connsiteY3" fmla="*/ 776234 h 776234"/>
            </a:gdLst>
            <a:ahLst/>
            <a:cxnLst>
              <a:cxn ang="0">
                <a:pos x="connsiteX0" y="connsiteY0"/>
              </a:cxn>
              <a:cxn ang="0">
                <a:pos x="connsiteX1" y="connsiteY1"/>
              </a:cxn>
              <a:cxn ang="0">
                <a:pos x="connsiteX2" y="connsiteY2"/>
              </a:cxn>
              <a:cxn ang="0">
                <a:pos x="connsiteX3" y="connsiteY3"/>
              </a:cxn>
            </a:cxnLst>
            <a:rect l="l" t="t" r="r" b="b"/>
            <a:pathLst>
              <a:path w="5774932" h="776234">
                <a:moveTo>
                  <a:pt x="5774932" y="0"/>
                </a:moveTo>
                <a:lnTo>
                  <a:pt x="0" y="8580"/>
                </a:lnTo>
                <a:lnTo>
                  <a:pt x="0" y="772249"/>
                </a:lnTo>
                <a:lnTo>
                  <a:pt x="2041640" y="776234"/>
                </a:lnTo>
              </a:path>
            </a:pathLst>
          </a:cu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rot="19246583" flipH="1">
            <a:off x="1308112" y="2634697"/>
            <a:ext cx="341244" cy="748566"/>
          </a:xfrm>
          <a:prstGeom prst="rect">
            <a:avLst/>
          </a:prstGeom>
          <a:solidFill>
            <a:srgbClr val="FFFFFF"/>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2353417" flipH="1" flipV="1">
            <a:off x="1334714" y="1607713"/>
            <a:ext cx="341244" cy="748566"/>
          </a:xfrm>
          <a:prstGeom prst="rect">
            <a:avLst/>
          </a:prstGeom>
          <a:solidFill>
            <a:srgbClr val="FFFFFF"/>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5887146" y="1741054"/>
            <a:ext cx="2865351" cy="706512"/>
          </a:xfrm>
          <a:prstGeom prst="rect">
            <a:avLst/>
          </a:prstGeom>
          <a:solidFill>
            <a:schemeClr val="tx2">
              <a:lumMod val="40000"/>
              <a:lumOff val="60000"/>
            </a:schemeClr>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Arial"/>
                <a:cs typeface="Arial"/>
              </a:rPr>
              <a:t>f</a:t>
            </a:r>
            <a:r>
              <a:rPr lang="en-US" dirty="0" smtClean="0">
                <a:latin typeface="Arial"/>
                <a:cs typeface="Arial"/>
              </a:rPr>
              <a:t>emtosecond </a:t>
            </a:r>
            <a:r>
              <a:rPr lang="en-US" dirty="0">
                <a:latin typeface="Arial"/>
                <a:cs typeface="Arial"/>
              </a:rPr>
              <a:t>laser</a:t>
            </a:r>
          </a:p>
        </p:txBody>
      </p:sp>
      <p:sp>
        <p:nvSpPr>
          <p:cNvPr id="11" name="Rectangle 10"/>
          <p:cNvSpPr/>
          <p:nvPr/>
        </p:nvSpPr>
        <p:spPr>
          <a:xfrm>
            <a:off x="4263976" y="2817644"/>
            <a:ext cx="336408" cy="134573"/>
          </a:xfrm>
          <a:prstGeom prst="rect">
            <a:avLst/>
          </a:prstGeom>
          <a:solidFill>
            <a:srgbClr val="CCFFCC"/>
          </a:solidFill>
          <a:ln w="63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a:off x="132555" y="770912"/>
            <a:ext cx="8893667" cy="784830"/>
          </a:xfrm>
          <a:prstGeom prst="rect">
            <a:avLst/>
          </a:prstGeom>
        </p:spPr>
        <p:txBody>
          <a:bodyPr wrap="square">
            <a:spAutoFit/>
          </a:bodyPr>
          <a:lstStyle/>
          <a:p>
            <a:pPr marL="285750" indent="-285750">
              <a:spcBef>
                <a:spcPct val="50000"/>
              </a:spcBef>
              <a:buFont typeface="Wingdings" charset="2"/>
              <a:buChar char="v"/>
            </a:pPr>
            <a:r>
              <a:rPr lang="en-US" dirty="0" smtClean="0">
                <a:latin typeface="Arial"/>
                <a:cs typeface="Arial"/>
              </a:rPr>
              <a:t>An optical parametric oscillator is effectively a "photon splitter</a:t>
            </a:r>
            <a:r>
              <a:rPr lang="en-US" dirty="0" smtClean="0">
                <a:latin typeface="Arial"/>
                <a:cs typeface="Arial"/>
              </a:rPr>
              <a:t>"</a:t>
            </a:r>
          </a:p>
          <a:p>
            <a:pPr marL="285750" indent="-285750">
              <a:spcBef>
                <a:spcPct val="50000"/>
              </a:spcBef>
              <a:buFont typeface="Wingdings" charset="2"/>
              <a:buChar char="v"/>
            </a:pPr>
            <a:r>
              <a:rPr lang="en-US" dirty="0" smtClean="0">
                <a:latin typeface="Arial"/>
                <a:cs typeface="Arial"/>
              </a:rPr>
              <a:t>Every </a:t>
            </a:r>
            <a:r>
              <a:rPr lang="en-US" dirty="0" smtClean="0">
                <a:latin typeface="Arial"/>
                <a:cs typeface="Arial"/>
              </a:rPr>
              <a:t>converted </a:t>
            </a:r>
            <a:r>
              <a:rPr lang="en-US" b="1" dirty="0" smtClean="0">
                <a:solidFill>
                  <a:srgbClr val="0000FF"/>
                </a:solidFill>
                <a:latin typeface="Arial"/>
                <a:cs typeface="Arial"/>
              </a:rPr>
              <a:t>pump</a:t>
            </a:r>
            <a:r>
              <a:rPr lang="en-US" dirty="0" smtClean="0">
                <a:latin typeface="Arial"/>
                <a:cs typeface="Arial"/>
              </a:rPr>
              <a:t> photon (       ), </a:t>
            </a:r>
            <a:r>
              <a:rPr lang="en-US" dirty="0" smtClean="0">
                <a:latin typeface="Arial"/>
                <a:cs typeface="Arial"/>
              </a:rPr>
              <a:t>yields </a:t>
            </a:r>
            <a:r>
              <a:rPr lang="en-US" b="1" dirty="0" smtClean="0">
                <a:solidFill>
                  <a:srgbClr val="008000"/>
                </a:solidFill>
                <a:latin typeface="Arial"/>
                <a:cs typeface="Arial"/>
              </a:rPr>
              <a:t>signal</a:t>
            </a:r>
            <a:r>
              <a:rPr lang="en-US" dirty="0" smtClean="0">
                <a:solidFill>
                  <a:srgbClr val="008000"/>
                </a:solidFill>
                <a:latin typeface="Arial"/>
                <a:cs typeface="Arial"/>
              </a:rPr>
              <a:t> </a:t>
            </a:r>
            <a:r>
              <a:rPr lang="en-US" dirty="0" smtClean="0">
                <a:latin typeface="Arial"/>
                <a:cs typeface="Arial"/>
              </a:rPr>
              <a:t>(       ) and </a:t>
            </a:r>
            <a:r>
              <a:rPr lang="en-US" b="1" dirty="0" smtClean="0">
                <a:solidFill>
                  <a:srgbClr val="FF0000"/>
                </a:solidFill>
                <a:latin typeface="Arial"/>
                <a:cs typeface="Arial"/>
              </a:rPr>
              <a:t>idler</a:t>
            </a:r>
            <a:r>
              <a:rPr lang="en-US" dirty="0" smtClean="0">
                <a:solidFill>
                  <a:srgbClr val="FF0000"/>
                </a:solidFill>
                <a:latin typeface="Arial"/>
                <a:cs typeface="Arial"/>
              </a:rPr>
              <a:t> </a:t>
            </a:r>
            <a:r>
              <a:rPr lang="en-US" dirty="0" smtClean="0">
                <a:latin typeface="Arial"/>
                <a:cs typeface="Arial"/>
              </a:rPr>
              <a:t>(       ) </a:t>
            </a:r>
            <a:r>
              <a:rPr lang="en-US" dirty="0" smtClean="0">
                <a:latin typeface="Arial"/>
                <a:cs typeface="Arial"/>
              </a:rPr>
              <a:t>photons</a:t>
            </a:r>
            <a:endParaRPr lang="en-US" dirty="0">
              <a:latin typeface="Arial"/>
              <a:cs typeface="Arial"/>
            </a:endParaRPr>
          </a:p>
        </p:txBody>
      </p:sp>
      <p:graphicFrame>
        <p:nvGraphicFramePr>
          <p:cNvPr id="46" name="Object 3"/>
          <p:cNvGraphicFramePr>
            <a:graphicFrameLocks noChangeAspect="1"/>
          </p:cNvGraphicFramePr>
          <p:nvPr>
            <p:extLst>
              <p:ext uri="{D42A27DB-BD31-4B8C-83A1-F6EECF244321}">
                <p14:modId xmlns:p14="http://schemas.microsoft.com/office/powerpoint/2010/main" val="1754539232"/>
              </p:ext>
            </p:extLst>
          </p:nvPr>
        </p:nvGraphicFramePr>
        <p:xfrm>
          <a:off x="3688655" y="1217446"/>
          <a:ext cx="559867" cy="396000"/>
        </p:xfrm>
        <a:graphic>
          <a:graphicData uri="http://schemas.openxmlformats.org/presentationml/2006/ole">
            <mc:AlternateContent xmlns:mc="http://schemas.openxmlformats.org/markup-compatibility/2006">
              <mc:Choice xmlns:v="urn:schemas-microsoft-com:vml" Requires="v">
                <p:oleObj spid="_x0000_s268753" name="Equation" r:id="rId4" imgW="254000" imgH="177800" progId="Equation.3">
                  <p:embed/>
                </p:oleObj>
              </mc:Choice>
              <mc:Fallback>
                <p:oleObj name="Equation" r:id="rId4" imgW="2540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8655" y="1217446"/>
                        <a:ext cx="559867"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7" name="Object 4"/>
          <p:cNvGraphicFramePr>
            <a:graphicFrameLocks noChangeAspect="1"/>
          </p:cNvGraphicFramePr>
          <p:nvPr>
            <p:extLst>
              <p:ext uri="{D42A27DB-BD31-4B8C-83A1-F6EECF244321}">
                <p14:modId xmlns:p14="http://schemas.microsoft.com/office/powerpoint/2010/main" val="449391195"/>
              </p:ext>
            </p:extLst>
          </p:nvPr>
        </p:nvGraphicFramePr>
        <p:xfrm>
          <a:off x="5800777" y="1228560"/>
          <a:ext cx="540573" cy="396000"/>
        </p:xfrm>
        <a:graphic>
          <a:graphicData uri="http://schemas.openxmlformats.org/presentationml/2006/ole">
            <mc:AlternateContent xmlns:mc="http://schemas.openxmlformats.org/markup-compatibility/2006">
              <mc:Choice xmlns:v="urn:schemas-microsoft-com:vml" Requires="v">
                <p:oleObj spid="_x0000_s268754" name="Equation" r:id="rId6" imgW="228600" imgH="165100" progId="Equation.3">
                  <p:embed/>
                </p:oleObj>
              </mc:Choice>
              <mc:Fallback>
                <p:oleObj name="Equation" r:id="rId6" imgW="228600" imgH="165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777" y="1228560"/>
                        <a:ext cx="540573"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8" name="Object 4"/>
          <p:cNvGraphicFramePr>
            <a:graphicFrameLocks noChangeAspect="1"/>
          </p:cNvGraphicFramePr>
          <p:nvPr>
            <p:extLst>
              <p:ext uri="{D42A27DB-BD31-4B8C-83A1-F6EECF244321}">
                <p14:modId xmlns:p14="http://schemas.microsoft.com/office/powerpoint/2010/main" val="2811962041"/>
              </p:ext>
            </p:extLst>
          </p:nvPr>
        </p:nvGraphicFramePr>
        <p:xfrm>
          <a:off x="7461534" y="1228559"/>
          <a:ext cx="513337" cy="396000"/>
        </p:xfrm>
        <a:graphic>
          <a:graphicData uri="http://schemas.openxmlformats.org/presentationml/2006/ole">
            <mc:AlternateContent xmlns:mc="http://schemas.openxmlformats.org/markup-compatibility/2006">
              <mc:Choice xmlns:v="urn:schemas-microsoft-com:vml" Requires="v">
                <p:oleObj spid="_x0000_s268755" name="Equation" r:id="rId8" imgW="215900" imgH="165100" progId="Equation.3">
                  <p:embed/>
                </p:oleObj>
              </mc:Choice>
              <mc:Fallback>
                <p:oleObj name="Equation" r:id="rId8" imgW="215900" imgH="165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1534" y="1228559"/>
                        <a:ext cx="513337"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9" name="Rectangle 48"/>
          <p:cNvSpPr/>
          <p:nvPr/>
        </p:nvSpPr>
        <p:spPr>
          <a:xfrm>
            <a:off x="284955" y="4791316"/>
            <a:ext cx="8789661" cy="1400383"/>
          </a:xfrm>
          <a:prstGeom prst="rect">
            <a:avLst/>
          </a:prstGeom>
        </p:spPr>
        <p:txBody>
          <a:bodyPr wrap="square">
            <a:spAutoFit/>
          </a:bodyPr>
          <a:lstStyle/>
          <a:p>
            <a:pPr marL="285750" indent="-285750">
              <a:spcBef>
                <a:spcPct val="50000"/>
              </a:spcBef>
              <a:buFont typeface="Wingdings" charset="2"/>
              <a:buChar char="v"/>
            </a:pPr>
            <a:r>
              <a:rPr lang="en-US" dirty="0">
                <a:latin typeface="Arial"/>
                <a:cs typeface="Arial"/>
              </a:rPr>
              <a:t>Wavelength coverage from the visible to the mid-infrared is readily available by adjusting:</a:t>
            </a:r>
          </a:p>
          <a:p>
            <a:pPr marL="742950" lvl="1" indent="-285750">
              <a:spcBef>
                <a:spcPts val="480"/>
              </a:spcBef>
              <a:buFont typeface="Arial"/>
              <a:buChar char="•"/>
            </a:pPr>
            <a:r>
              <a:rPr lang="en-US" dirty="0">
                <a:latin typeface="Arial"/>
                <a:cs typeface="Arial"/>
              </a:rPr>
              <a:t>crystal phasematching (in practice, crystal </a:t>
            </a:r>
            <a:r>
              <a:rPr lang="en-US" i="1" dirty="0">
                <a:latin typeface="Arial"/>
                <a:cs typeface="Arial"/>
              </a:rPr>
              <a:t>position</a:t>
            </a:r>
            <a:r>
              <a:rPr lang="en-US" dirty="0">
                <a:latin typeface="Arial"/>
                <a:cs typeface="Arial"/>
              </a:rPr>
              <a:t>)</a:t>
            </a:r>
          </a:p>
          <a:p>
            <a:pPr marL="742950" lvl="1" indent="-285750">
              <a:spcBef>
                <a:spcPct val="50000"/>
              </a:spcBef>
              <a:buFont typeface="Arial"/>
              <a:buChar char="•"/>
            </a:pPr>
            <a:r>
              <a:rPr lang="en-US" dirty="0">
                <a:latin typeface="Arial"/>
                <a:cs typeface="Arial"/>
              </a:rPr>
              <a:t>OPO cavity length (tens of µm adjustment)</a:t>
            </a:r>
          </a:p>
        </p:txBody>
      </p:sp>
      <p:sp>
        <p:nvSpPr>
          <p:cNvPr id="2" name="Rectangle 1"/>
          <p:cNvSpPr/>
          <p:nvPr/>
        </p:nvSpPr>
        <p:spPr>
          <a:xfrm>
            <a:off x="1363133" y="143933"/>
            <a:ext cx="6544734" cy="369332"/>
          </a:xfrm>
          <a:prstGeom prst="rect">
            <a:avLst/>
          </a:prstGeom>
        </p:spPr>
        <p:txBody>
          <a:bodyPr wrap="square">
            <a:spAutoFit/>
          </a:bodyPr>
          <a:lstStyle/>
          <a:p>
            <a:pPr marL="3175" algn="ctr">
              <a:spcBef>
                <a:spcPct val="50000"/>
              </a:spcBef>
            </a:pPr>
            <a:r>
              <a:rPr lang="en-US" b="1" dirty="0">
                <a:latin typeface="Arial"/>
                <a:cs typeface="Arial"/>
              </a:rPr>
              <a:t>Operating Principles</a:t>
            </a:r>
          </a:p>
        </p:txBody>
      </p:sp>
      <p:grpSp>
        <p:nvGrpSpPr>
          <p:cNvPr id="8" name="Group 7"/>
          <p:cNvGrpSpPr/>
          <p:nvPr/>
        </p:nvGrpSpPr>
        <p:grpSpPr>
          <a:xfrm>
            <a:off x="1900300" y="2512438"/>
            <a:ext cx="6839161" cy="2091342"/>
            <a:chOff x="1900300" y="2512438"/>
            <a:chExt cx="6839161" cy="2091342"/>
          </a:xfrm>
        </p:grpSpPr>
        <p:grpSp>
          <p:nvGrpSpPr>
            <p:cNvPr id="7" name="Group 6"/>
            <p:cNvGrpSpPr/>
            <p:nvPr/>
          </p:nvGrpSpPr>
          <p:grpSpPr>
            <a:xfrm>
              <a:off x="6814050" y="2512438"/>
              <a:ext cx="1925411" cy="2089147"/>
              <a:chOff x="6923290" y="2512438"/>
              <a:chExt cx="1925411" cy="2089147"/>
            </a:xfrm>
          </p:grpSpPr>
          <p:sp>
            <p:nvSpPr>
              <p:cNvPr id="3" name="Right Bracket 2"/>
              <p:cNvSpPr/>
              <p:nvPr/>
            </p:nvSpPr>
            <p:spPr>
              <a:xfrm>
                <a:off x="6923290" y="2512438"/>
                <a:ext cx="150209" cy="2089147"/>
              </a:xfrm>
              <a:prstGeom prst="rightBracket">
                <a:avLst/>
              </a:prstGeom>
              <a:ln w="38100" cmpd="sng">
                <a:solidFill>
                  <a:srgbClr val="1C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ectangle 5"/>
              <p:cNvSpPr/>
              <p:nvPr/>
            </p:nvSpPr>
            <p:spPr>
              <a:xfrm>
                <a:off x="7162582" y="3189716"/>
                <a:ext cx="1686119" cy="646331"/>
              </a:xfrm>
              <a:prstGeom prst="rect">
                <a:avLst/>
              </a:prstGeom>
            </p:spPr>
            <p:txBody>
              <a:bodyPr wrap="square">
                <a:spAutoFit/>
              </a:bodyPr>
              <a:lstStyle/>
              <a:p>
                <a:r>
                  <a:rPr lang="en-US" dirty="0" smtClean="0">
                    <a:solidFill>
                      <a:srgbClr val="1C00FF"/>
                    </a:solidFill>
                    <a:latin typeface="Arial"/>
                    <a:cs typeface="Arial"/>
                  </a:rPr>
                  <a:t>femtosecond OPO</a:t>
                </a:r>
                <a:endParaRPr lang="en-US" dirty="0">
                  <a:solidFill>
                    <a:srgbClr val="1C00FF"/>
                  </a:solidFill>
                  <a:latin typeface="Arial"/>
                  <a:cs typeface="Arial"/>
                </a:endParaRPr>
              </a:p>
            </p:txBody>
          </p:sp>
        </p:grpSp>
        <p:sp>
          <p:nvSpPr>
            <p:cNvPr id="44" name="Right Bracket 43"/>
            <p:cNvSpPr/>
            <p:nvPr/>
          </p:nvSpPr>
          <p:spPr>
            <a:xfrm flipH="1">
              <a:off x="1900300" y="2514633"/>
              <a:ext cx="150209" cy="2089147"/>
            </a:xfrm>
            <a:prstGeom prst="rightBracket">
              <a:avLst/>
            </a:prstGeom>
            <a:ln w="38100" cmpd="sng">
              <a:solidFill>
                <a:srgbClr val="1C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028241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2.71749E-6 -4.67809E-7 C -0.01771 0.01227 -0.03039 0.00417 -0.05609 0.00509 C -0.15732 0.00278 -0.25387 0.00278 -0.3551 0.0037 C -0.42942 0.00741 -0.50547 0.00185 -0.57944 0.00139 C -0.60045 -0.00093 -0.62129 -0.0044 -0.64213 -4.67809E-7 C -0.64265 0.00973 -0.64387 0.01968 -0.64387 0.02964 C -0.64387 0.05489 -0.64352 0.08013 -0.643 0.1056 C -0.643 0.10838 -0.64421 0.11278 -0.64213 0.11417 C -0.63831 0.11672 -0.63362 0.1151 -0.62911 0.11533 C -0.61053 0.11579 -0.59177 0.11626 -0.57302 0.11672 C -0.50981 0.12645 -0.54993 0.12112 -0.40754 0.11788 C -0.40007 0.11765 -0.39243 0.11417 -0.38445 0.11417 L -0.37802 0.11672 " pathEditMode="relative" ptsTypes="fffffffffffAA">
                                      <p:cBhvr>
                                        <p:cTn id="6" dur="2000" fill="hold"/>
                                        <p:tgtEl>
                                          <p:spTgt spid="20"/>
                                        </p:tgtEl>
                                        <p:attrNameLst>
                                          <p:attrName>ppt_x</p:attrName>
                                          <p:attrName>ppt_y</p:attrName>
                                        </p:attrNameLst>
                                      </p:cBhvr>
                                    </p:animMotion>
                                  </p:childTnLst>
                                </p:cTn>
                              </p:par>
                            </p:childTnLst>
                          </p:cTn>
                        </p:par>
                        <p:par>
                          <p:cTn id="7" fill="hold">
                            <p:stCondLst>
                              <p:cond delay="2000"/>
                            </p:stCondLst>
                            <p:childTnLst>
                              <p:par>
                                <p:cTn id="8" presetID="0" presetClass="path" presetSubtype="0" fill="hold" grpId="0" nodeType="afterEffect">
                                  <p:stCondLst>
                                    <p:cond delay="0"/>
                                  </p:stCondLst>
                                  <p:childTnLst>
                                    <p:animMotion origin="layout" path="M -2.38062E-6 4.99305E-6 C 0.08266 0.00254 0.05088 -0.0007 0.09568 0.00486 C 0.09099 0.00602 0.08526 0.00717 0.08092 0.00972 C 0.07762 0.01157 0.07172 0.01713 0.07172 0.01736 C 0.07033 0.02292 0.06668 0.02269 0.06251 0.02454 C 0.05921 0.02871 0.05505 0.03149 0.05053 0.03311 C 0.04498 0.03682 0.04185 0.03913 0.03577 0.04052 C 0.03039 0.04515 0.02362 0.04469 0.01841 0.04909 C 0.0125 0.05372 0.00747 0.05766 0.00087 0.06021 C -0.00312 0.0653 -0.00729 0.06553 -0.01198 0.06878 C -0.0217 0.07503 -0.03299 0.08522 -0.04323 0.08846 C -0.05556 0.09865 -0.06945 0.10352 -0.08196 0.11278 C -0.0889 0.11787 -0.09359 0.12552 -0.10123 0.1276 C -0.10592 0.132 -0.10939 0.1327 -0.11495 0.13501 C -0.11825 0.13756 -0.12519 0.14103 -0.12519 0.14126 C -0.13249 0.14798 -0.12919 0.14613 -0.1344 0.14844 C -0.13804 0.15145 -0.1403 0.15215 -0.14447 0.15331 C -0.14863 0.15678 -0.15367 0.15748 -0.15818 0.15956 C -0.15992 0.16164 -0.16426 0.16604 -0.162 0.16697 C -0.15107 0.17068 -0.13092 0.17021 -0.11964 0.17068 C -0.07987 0.17183 -0.03994 0.17207 -2.38062E-6 0.17299 C 0.00452 0.17276 0.21879 0.17137 0.25196 0.17068 C 0.25369 0.17044 0.24831 0.16882 0.24657 0.16813 C 0.24119 0.16535 0.23615 0.16396 0.23077 0.16188 C 0.22886 0.16095 0.22539 0.15956 0.22539 0.15979 C 0.21844 0.1503 0.2108 0.13987 0.20143 0.13617 C 0.19639 0.12945 0.18788 0.12552 0.18111 0.12389 C 0.17573 0.12042 0.17121 0.1188 0.16548 0.11787 C 0.15871 0.1144 0.15819 0.10722 0.15124 0.10606 C 0.1469 0.10375 0.14412 0.10189 0.1403 0.09888 C 0.13544 0.09495 0.13197 0.0917 0.12641 0.09031 C 0.12103 0.08499 0.11391 0.08082 0.10853 0.07619 C 0.10158 0.07017 0.09325 0.06345 0.08543 0.06021 C 0.08057 0.05534 0.08283 0.05442 0.07623 0.0528 C 0.07467 0.05187 0.07311 0.05118 0.07172 0.05025 C 0.07033 0.04909 0.06929 0.04724 0.06807 0.04654 C 0.06095 0.04191 0.05331 0.03867 0.04602 0.03566 C 0.0415 0.03172 0.03716 0.02663 0.03213 0.02454 C 0.02657 0.01945 0.01928 0.01482 0.01285 0.01227 C 0.00903 0.0088 0.0066 0.00324 0.00278 4.99305E-6 C -0.00034 -0.00278 -2.38062E-6 -0.00209 -2.38062E-6 4.99305E-6 Z " pathEditMode="relative" rAng="0" ptsTypes="fffffffffffffffffffffffffffffffffffffffff">
                                      <p:cBhvr>
                                        <p:cTn id="9" dur="2000" fill="hold"/>
                                        <p:tgtEl>
                                          <p:spTgt spid="19"/>
                                        </p:tgtEl>
                                        <p:attrNameLst>
                                          <p:attrName>ppt_x</p:attrName>
                                          <p:attrName>ppt_y</p:attrName>
                                        </p:attrNameLst>
                                      </p:cBhvr>
                                      <p:rCtr x="4463" y="8499"/>
                                    </p:animMotion>
                                  </p:childTnLst>
                                </p:cTn>
                              </p:par>
                              <p:par>
                                <p:cTn id="10" presetID="0" presetClass="path" presetSubtype="0" fill="hold" grpId="0" nodeType="withEffect">
                                  <p:stCondLst>
                                    <p:cond delay="0"/>
                                  </p:stCondLst>
                                  <p:childTnLst>
                                    <p:animMotion origin="layout" path="M 2.71749E-6 -4.67809E-7 C -0.01771 0.01227 -0.03039 0.00417 -0.05609 0.00509 C -0.15732 0.00278 -0.25387 0.00278 -0.3551 0.0037 C -0.42942 0.00741 -0.50547 0.00185 -0.57944 0.00139 C -0.60045 -0.00093 -0.62129 -0.0044 -0.64213 -4.67809E-7 C -0.64265 0.00973 -0.64387 0.01968 -0.64387 0.02964 C -0.64387 0.05489 -0.64352 0.08013 -0.643 0.1056 C -0.643 0.10838 -0.64421 0.11278 -0.64213 0.11417 C -0.63831 0.11672 -0.63362 0.1151 -0.62911 0.11533 C -0.61053 0.11579 -0.59177 0.11626 -0.57302 0.11672 C -0.50981 0.12645 -0.54993 0.12112 -0.40754 0.11788 C -0.40007 0.11765 -0.39243 0.11417 -0.38445 0.11417 L -0.37802 0.11672 " pathEditMode="relative" ptsTypes="fffffffffffAA">
                                      <p:cBhvr>
                                        <p:cTn id="11" dur="2000" fill="hold"/>
                                        <p:tgtEl>
                                          <p:spTgt spid="30"/>
                                        </p:tgtEl>
                                        <p:attrNameLst>
                                          <p:attrName>ppt_x</p:attrName>
                                          <p:attrName>ppt_y</p:attrName>
                                        </p:attrNameLst>
                                      </p:cBhvr>
                                    </p:animMotion>
                                  </p:childTnLst>
                                </p:cTn>
                              </p:par>
                              <p:par>
                                <p:cTn id="12" presetID="0" presetClass="path" presetSubtype="0" fill="hold" grpId="0" nodeType="withEffect">
                                  <p:stCondLst>
                                    <p:cond delay="0"/>
                                  </p:stCondLst>
                                  <p:childTnLst>
                                    <p:animMotion origin="layout" path="M 0.00156 -0.00022 L 1.32378 -0.01018 " pathEditMode="relative" ptsTypes="AA">
                                      <p:cBhvr>
                                        <p:cTn id="13" dur="2000" fill="hold"/>
                                        <p:tgtEl>
                                          <p:spTgt spid="4"/>
                                        </p:tgtEl>
                                        <p:attrNameLst>
                                          <p:attrName>ppt_x</p:attrName>
                                          <p:attrName>ppt_y</p:attrName>
                                        </p:attrNameLst>
                                      </p:cBhvr>
                                    </p:animMotion>
                                  </p:childTnLst>
                                </p:cTn>
                              </p:par>
                            </p:childTnLst>
                          </p:cTn>
                        </p:par>
                        <p:par>
                          <p:cTn id="14" fill="hold">
                            <p:stCondLst>
                              <p:cond delay="4000"/>
                            </p:stCondLst>
                            <p:childTnLst>
                              <p:par>
                                <p:cTn id="15" presetID="0" presetClass="path" presetSubtype="0" fill="hold" grpId="0" nodeType="afterEffect">
                                  <p:stCondLst>
                                    <p:cond delay="0"/>
                                  </p:stCondLst>
                                  <p:childTnLst>
                                    <p:animMotion origin="layout" path="M 2.71749E-6 -4.67809E-7 C -0.01771 0.01227 -0.03039 0.00417 -0.05609 0.00509 C -0.15732 0.00278 -0.25387 0.00278 -0.3551 0.0037 C -0.42942 0.00741 -0.50547 0.00185 -0.57944 0.00139 C -0.60045 -0.00093 -0.62129 -0.0044 -0.64213 -4.67809E-7 C -0.64265 0.00973 -0.64387 0.01968 -0.64387 0.02964 C -0.64387 0.05489 -0.64352 0.08013 -0.643 0.1056 C -0.643 0.10838 -0.64421 0.11278 -0.64213 0.11417 C -0.63831 0.11672 -0.63362 0.1151 -0.62911 0.11533 C -0.61053 0.11579 -0.59177 0.11626 -0.57302 0.11672 C -0.50981 0.12645 -0.54993 0.12112 -0.40754 0.11788 C -0.40007 0.11765 -0.39243 0.11417 -0.38445 0.11417 L -0.37802 0.11672 " pathEditMode="relative" ptsTypes="fffffffffffAA">
                                      <p:cBhvr>
                                        <p:cTn id="16" dur="2000" fill="hold"/>
                                        <p:tgtEl>
                                          <p:spTgt spid="35"/>
                                        </p:tgtEl>
                                        <p:attrNameLst>
                                          <p:attrName>ppt_x</p:attrName>
                                          <p:attrName>ppt_y</p:attrName>
                                        </p:attrNameLst>
                                      </p:cBhvr>
                                    </p:animMotion>
                                  </p:childTnLst>
                                </p:cTn>
                              </p:par>
                              <p:par>
                                <p:cTn id="17" presetID="0" presetClass="path" presetSubtype="0" fill="hold" grpId="0" nodeType="withEffect">
                                  <p:stCondLst>
                                    <p:cond delay="0"/>
                                  </p:stCondLst>
                                  <p:childTnLst>
                                    <p:animMotion origin="layout" path="M 2.71749E-6 -4.67809E-7 C -0.01771 0.01227 -0.03039 0.00417 -0.05609 0.00509 C -0.15732 0.00278 -0.25387 0.00278 -0.3551 0.0037 C -0.42942 0.00741 -0.50547 0.00185 -0.57944 0.00139 C -0.60045 -0.00093 -0.62129 -0.0044 -0.64213 -4.67809E-7 C -0.64265 0.00973 -0.64387 0.01968 -0.64387 0.02964 C -0.64387 0.05489 -0.64352 0.08013 -0.643 0.1056 C -0.643 0.10838 -0.64421 0.11278 -0.64213 0.11417 C -0.63831 0.11672 -0.63362 0.1151 -0.62911 0.11533 C -0.61053 0.11579 -0.59177 0.11626 -0.57302 0.11672 C -0.50981 0.12645 -0.54993 0.12112 -0.40754 0.11788 C -0.40007 0.11765 -0.39243 0.11417 -0.38445 0.11417 L -0.37802 0.11672 " pathEditMode="relative" ptsTypes="fffffffffffAA">
                                      <p:cBhvr>
                                        <p:cTn id="18" dur="2000" fill="hold"/>
                                        <p:tgtEl>
                                          <p:spTgt spid="36"/>
                                        </p:tgtEl>
                                        <p:attrNameLst>
                                          <p:attrName>ppt_x</p:attrName>
                                          <p:attrName>ppt_y</p:attrName>
                                        </p:attrNameLst>
                                      </p:cBhvr>
                                    </p:animMotion>
                                  </p:childTnLst>
                                </p:cTn>
                              </p:par>
                              <p:par>
                                <p:cTn id="19" presetID="0" presetClass="path" presetSubtype="0" fill="hold" grpId="0" nodeType="withEffect">
                                  <p:stCondLst>
                                    <p:cond delay="0"/>
                                  </p:stCondLst>
                                  <p:childTnLst>
                                    <p:animMotion origin="layout" path="M -2.38062E-6 4.99305E-6 C 0.08266 0.00254 0.05088 -0.0007 0.09568 0.00486 C 0.09099 0.00602 0.08526 0.00717 0.08092 0.00972 C 0.07762 0.01157 0.07172 0.01713 0.07172 0.01736 C 0.07033 0.02292 0.06668 0.02269 0.06251 0.02454 C 0.05921 0.02871 0.05505 0.03149 0.05053 0.03311 C 0.04498 0.03682 0.04185 0.03913 0.03577 0.04052 C 0.03039 0.04515 0.02362 0.04469 0.01841 0.04909 C 0.0125 0.05372 0.00747 0.05766 0.00087 0.06021 C -0.00312 0.0653 -0.00729 0.06553 -0.01198 0.06878 C -0.0217 0.07503 -0.03299 0.08522 -0.04323 0.08846 C -0.05556 0.09865 -0.06945 0.10352 -0.08196 0.11278 C -0.0889 0.11787 -0.09359 0.12552 -0.10123 0.1276 C -0.10592 0.132 -0.10939 0.1327 -0.11495 0.13501 C -0.11825 0.13756 -0.12519 0.14103 -0.12519 0.14126 C -0.13249 0.14798 -0.12919 0.14613 -0.1344 0.14844 C -0.13804 0.15145 -0.1403 0.15215 -0.14447 0.15331 C -0.14863 0.15678 -0.15367 0.15748 -0.15818 0.15956 C -0.15992 0.16164 -0.16426 0.16604 -0.162 0.16697 C -0.15107 0.17068 -0.13092 0.17021 -0.11964 0.17068 C -0.07987 0.17183 -0.03994 0.17207 -2.38062E-6 0.17299 C 0.00452 0.17276 0.21879 0.17137 0.25196 0.17068 C 0.25369 0.17044 0.24831 0.16882 0.24657 0.16813 C 0.24119 0.16535 0.23615 0.16396 0.23077 0.16188 C 0.22886 0.16095 0.22539 0.15956 0.22539 0.15979 C 0.21844 0.1503 0.2108 0.13987 0.20143 0.13617 C 0.19639 0.12945 0.18788 0.12552 0.18111 0.12389 C 0.17573 0.12042 0.17121 0.1188 0.16548 0.11787 C 0.15871 0.1144 0.15819 0.10722 0.15124 0.10606 C 0.1469 0.10375 0.14412 0.10189 0.1403 0.09888 C 0.13544 0.09495 0.13197 0.0917 0.12641 0.09031 C 0.12103 0.08499 0.11391 0.08082 0.10853 0.07619 C 0.10158 0.07017 0.09325 0.06345 0.08543 0.06021 C 0.08057 0.05534 0.08283 0.05442 0.07623 0.0528 C 0.07467 0.05187 0.07311 0.05118 0.07172 0.05025 C 0.07033 0.04909 0.06929 0.04724 0.06807 0.04654 C 0.06095 0.04191 0.05331 0.03867 0.04602 0.03566 C 0.0415 0.03172 0.03716 0.02663 0.03213 0.02454 C 0.02657 0.01945 0.01928 0.01482 0.01285 0.01227 C 0.00903 0.0088 0.0066 0.00324 0.00278 4.99305E-6 C -0.00034 -0.00278 -2.38062E-6 -0.00209 -2.38062E-6 4.99305E-6 Z " pathEditMode="relative" rAng="0" ptsTypes="fffffffffffffffffffffffffffffffffffffffff">
                                      <p:cBhvr>
                                        <p:cTn id="20" dur="2000" fill="hold"/>
                                        <p:tgtEl>
                                          <p:spTgt spid="39"/>
                                        </p:tgtEl>
                                        <p:attrNameLst>
                                          <p:attrName>ppt_x</p:attrName>
                                          <p:attrName>ppt_y</p:attrName>
                                        </p:attrNameLst>
                                      </p:cBhvr>
                                      <p:rCtr x="4463" y="8499"/>
                                    </p:animMotion>
                                  </p:childTnLst>
                                </p:cTn>
                              </p:par>
                              <p:par>
                                <p:cTn id="21" presetID="0" presetClass="path" presetSubtype="0" fill="hold" grpId="0" nodeType="withEffect">
                                  <p:stCondLst>
                                    <p:cond delay="0"/>
                                  </p:stCondLst>
                                  <p:childTnLst>
                                    <p:animMotion origin="layout" path="M 0.00156 -0.00022 L 1.32378 -0.01018 " pathEditMode="relative" ptsTypes="AA">
                                      <p:cBhvr>
                                        <p:cTn id="22" dur="2000" fill="hold"/>
                                        <p:tgtEl>
                                          <p:spTgt spid="43"/>
                                        </p:tgtEl>
                                        <p:attrNameLst>
                                          <p:attrName>ppt_x</p:attrName>
                                          <p:attrName>ppt_y</p:attrName>
                                        </p:attrNameLst>
                                      </p:cBhvr>
                                    </p:animMotion>
                                  </p:childTnLst>
                                </p:cTn>
                              </p:par>
                            </p:childTnLst>
                          </p:cTn>
                        </p:par>
                        <p:par>
                          <p:cTn id="23" fill="hold">
                            <p:stCondLst>
                              <p:cond delay="6000"/>
                            </p:stCondLst>
                            <p:childTnLst>
                              <p:par>
                                <p:cTn id="24" presetID="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0" grpId="0" animBg="1"/>
      <p:bldP spid="4" grpId="0" animBg="1"/>
      <p:bldP spid="35" grpId="0" animBg="1"/>
      <p:bldP spid="36" grpId="0" animBg="1"/>
      <p:bldP spid="39" grpId="0" animBg="1"/>
      <p:bldP spid="43" grpId="0" animBg="1"/>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rot="20846525" flipH="1">
            <a:off x="4906483" y="2498461"/>
            <a:ext cx="341244" cy="748566"/>
          </a:xfrm>
          <a:prstGeom prst="rect">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Arc 13"/>
          <p:cNvSpPr/>
          <p:nvPr/>
        </p:nvSpPr>
        <p:spPr>
          <a:xfrm rot="20846525" flipH="1">
            <a:off x="3764826" y="2379418"/>
            <a:ext cx="1278352" cy="1278352"/>
          </a:xfrm>
          <a:prstGeom prst="arc">
            <a:avLst>
              <a:gd name="adj1" fmla="val 8621925"/>
              <a:gd name="adj2" fmla="val 12906199"/>
            </a:avLst>
          </a:prstGeom>
          <a:solidFill>
            <a:schemeClr val="bg1"/>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Rectangle 22"/>
          <p:cNvSpPr/>
          <p:nvPr/>
        </p:nvSpPr>
        <p:spPr>
          <a:xfrm rot="753475">
            <a:off x="3663158" y="2498488"/>
            <a:ext cx="341244" cy="748566"/>
          </a:xfrm>
          <a:prstGeom prst="rect">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Arc 23"/>
          <p:cNvSpPr/>
          <p:nvPr/>
        </p:nvSpPr>
        <p:spPr>
          <a:xfrm rot="753475">
            <a:off x="3867707" y="2379445"/>
            <a:ext cx="1278352" cy="1278352"/>
          </a:xfrm>
          <a:prstGeom prst="arc">
            <a:avLst>
              <a:gd name="adj1" fmla="val 8621925"/>
              <a:gd name="adj2" fmla="val 12906199"/>
            </a:avLst>
          </a:prstGeom>
          <a:solidFill>
            <a:schemeClr val="bg1"/>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Connector 26"/>
          <p:cNvCxnSpPr>
            <a:endCxn id="15" idx="1"/>
          </p:cNvCxnSpPr>
          <p:nvPr/>
        </p:nvCxnSpPr>
        <p:spPr>
          <a:xfrm>
            <a:off x="2529303" y="4064722"/>
            <a:ext cx="3833968" cy="3190"/>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524125" y="2884183"/>
            <a:ext cx="2486025" cy="1184275"/>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rot="20422003" flipH="1">
            <a:off x="2202963" y="3749171"/>
            <a:ext cx="341244" cy="748566"/>
          </a:xfrm>
          <a:prstGeom prst="rect">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a:spLocks noChangeAspect="1"/>
          </p:cNvSpPr>
          <p:nvPr/>
        </p:nvSpPr>
        <p:spPr>
          <a:xfrm>
            <a:off x="3943876" y="2816222"/>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3953302" y="2817225"/>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935978" y="2817644"/>
            <a:ext cx="151384" cy="151384"/>
          </a:xfrm>
          <a:prstGeom prst="ellipse">
            <a:avLst/>
          </a:prstGeom>
          <a:solidFill>
            <a:srgbClr val="FF0000"/>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p:cNvSpPr>
            <a:spLocks noChangeAspect="1"/>
          </p:cNvSpPr>
          <p:nvPr/>
        </p:nvSpPr>
        <p:spPr>
          <a:xfrm>
            <a:off x="3977745" y="2816225"/>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3987171" y="2817228"/>
            <a:ext cx="146665" cy="146665"/>
          </a:xfrm>
          <a:prstGeom prst="ellipse">
            <a:avLst/>
          </a:prstGeom>
          <a:solidFill>
            <a:srgbClr val="02FF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969847" y="2817647"/>
            <a:ext cx="151384" cy="151384"/>
          </a:xfrm>
          <a:prstGeom prst="ellipse">
            <a:avLst/>
          </a:prstGeom>
          <a:solidFill>
            <a:srgbClr val="FF0000"/>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4"/>
          <p:cNvSpPr/>
          <p:nvPr/>
        </p:nvSpPr>
        <p:spPr>
          <a:xfrm>
            <a:off x="3892550" y="2766708"/>
            <a:ext cx="269875" cy="257175"/>
          </a:xfrm>
          <a:prstGeom prst="ellipse">
            <a:avLst/>
          </a:prstGeom>
          <a:solidFill>
            <a:schemeClr val="bg1"/>
          </a:solidFill>
          <a:ln w="63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3895801" y="2887119"/>
            <a:ext cx="1115998" cy="0"/>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5" idx="2"/>
          </p:cNvCxnSpPr>
          <p:nvPr/>
        </p:nvCxnSpPr>
        <p:spPr>
          <a:xfrm>
            <a:off x="3892550" y="2895296"/>
            <a:ext cx="2471860" cy="1162485"/>
          </a:xfrm>
          <a:prstGeom prst="line">
            <a:avLst/>
          </a:prstGeom>
          <a:ln w="63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308112" y="1607713"/>
            <a:ext cx="7444385" cy="1775550"/>
            <a:chOff x="1308112" y="1607713"/>
            <a:chExt cx="7444385" cy="1775550"/>
          </a:xfrm>
        </p:grpSpPr>
        <p:sp>
          <p:nvSpPr>
            <p:cNvPr id="20" name="Oval 19"/>
            <p:cNvSpPr>
              <a:spLocks noChangeAspect="1"/>
            </p:cNvSpPr>
            <p:nvPr/>
          </p:nvSpPr>
          <p:spPr>
            <a:xfrm>
              <a:off x="7416511" y="2030085"/>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7417531" y="2031087"/>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7401727" y="2032092"/>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7416514" y="2030088"/>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7417534" y="2031090"/>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7401730" y="2032095"/>
              <a:ext cx="146665" cy="146665"/>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1621786" y="2110410"/>
              <a:ext cx="5766351" cy="792923"/>
            </a:xfrm>
            <a:custGeom>
              <a:avLst/>
              <a:gdLst>
                <a:gd name="connsiteX0" fmla="*/ 5774932 w 5774932"/>
                <a:gd name="connsiteY0" fmla="*/ 0 h 797991"/>
                <a:gd name="connsiteX1" fmla="*/ 0 w 5774932"/>
                <a:gd name="connsiteY1" fmla="*/ 8580 h 797991"/>
                <a:gd name="connsiteX2" fmla="*/ 0 w 5774932"/>
                <a:gd name="connsiteY2" fmla="*/ 772249 h 797991"/>
                <a:gd name="connsiteX3" fmla="*/ 1990764 w 5774932"/>
                <a:gd name="connsiteY3" fmla="*/ 797991 h 797991"/>
                <a:gd name="connsiteX0" fmla="*/ 5774932 w 5774932"/>
                <a:gd name="connsiteY0" fmla="*/ 0 h 776234"/>
                <a:gd name="connsiteX1" fmla="*/ 0 w 5774932"/>
                <a:gd name="connsiteY1" fmla="*/ 8580 h 776234"/>
                <a:gd name="connsiteX2" fmla="*/ 0 w 5774932"/>
                <a:gd name="connsiteY2" fmla="*/ 772249 h 776234"/>
                <a:gd name="connsiteX3" fmla="*/ 2041640 w 5774932"/>
                <a:gd name="connsiteY3" fmla="*/ 776234 h 776234"/>
              </a:gdLst>
              <a:ahLst/>
              <a:cxnLst>
                <a:cxn ang="0">
                  <a:pos x="connsiteX0" y="connsiteY0"/>
                </a:cxn>
                <a:cxn ang="0">
                  <a:pos x="connsiteX1" y="connsiteY1"/>
                </a:cxn>
                <a:cxn ang="0">
                  <a:pos x="connsiteX2" y="connsiteY2"/>
                </a:cxn>
                <a:cxn ang="0">
                  <a:pos x="connsiteX3" y="connsiteY3"/>
                </a:cxn>
              </a:cxnLst>
              <a:rect l="l" t="t" r="r" b="b"/>
              <a:pathLst>
                <a:path w="5774932" h="776234">
                  <a:moveTo>
                    <a:pt x="5774932" y="0"/>
                  </a:moveTo>
                  <a:lnTo>
                    <a:pt x="0" y="8580"/>
                  </a:lnTo>
                  <a:lnTo>
                    <a:pt x="0" y="772249"/>
                  </a:lnTo>
                  <a:lnTo>
                    <a:pt x="2041640" y="776234"/>
                  </a:lnTo>
                </a:path>
              </a:pathLst>
            </a:cu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rot="19246583" flipH="1">
              <a:off x="1308112" y="2634697"/>
              <a:ext cx="341244" cy="748566"/>
            </a:xfrm>
            <a:prstGeom prst="rect">
              <a:avLst/>
            </a:prstGeom>
            <a:solidFill>
              <a:srgbClr val="FFFFFF"/>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2353417" flipH="1" flipV="1">
              <a:off x="1334714" y="1607713"/>
              <a:ext cx="341244" cy="748566"/>
            </a:xfrm>
            <a:prstGeom prst="rect">
              <a:avLst/>
            </a:prstGeom>
            <a:solidFill>
              <a:srgbClr val="FFFFFF"/>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5887146" y="1741054"/>
              <a:ext cx="2865351" cy="706512"/>
            </a:xfrm>
            <a:prstGeom prst="rect">
              <a:avLst/>
            </a:prstGeom>
            <a:solidFill>
              <a:schemeClr val="tx2">
                <a:lumMod val="40000"/>
                <a:lumOff val="60000"/>
              </a:schemeClr>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Arial"/>
                  <a:cs typeface="Arial"/>
                </a:rPr>
                <a:t>Femtosecond laser</a:t>
              </a:r>
            </a:p>
          </p:txBody>
        </p:sp>
      </p:grpSp>
      <p:sp>
        <p:nvSpPr>
          <p:cNvPr id="11" name="Rectangle 10"/>
          <p:cNvSpPr/>
          <p:nvPr/>
        </p:nvSpPr>
        <p:spPr>
          <a:xfrm>
            <a:off x="4263976" y="2817644"/>
            <a:ext cx="336408" cy="134573"/>
          </a:xfrm>
          <a:prstGeom prst="rect">
            <a:avLst/>
          </a:prstGeom>
          <a:solidFill>
            <a:srgbClr val="CCFFCC"/>
          </a:solidFill>
          <a:ln w="63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274208" y="4753495"/>
            <a:ext cx="8877238" cy="1188000"/>
          </a:xfrm>
          <a:prstGeom prst="rect">
            <a:avLst/>
          </a:prstGeom>
          <a:gradFill>
            <a:gsLst>
              <a:gs pos="0">
                <a:srgbClr val="FF0000"/>
              </a:gs>
              <a:gs pos="100000">
                <a:srgbClr val="660066"/>
              </a:gs>
              <a:gs pos="78000">
                <a:srgbClr val="000090"/>
              </a:gs>
              <a:gs pos="42000">
                <a:srgbClr val="008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a:blip r:embed="rId3">
            <a:clrChange>
              <a:clrFrom>
                <a:srgbClr val="000000"/>
              </a:clrFrom>
              <a:clrTo>
                <a:srgbClr val="000000">
                  <a:alpha val="0"/>
                </a:srgbClr>
              </a:clrTo>
            </a:clrChange>
          </a:blip>
          <a:stretch>
            <a:fillRect/>
          </a:stretch>
        </p:blipFill>
        <p:spPr>
          <a:xfrm>
            <a:off x="1387044" y="4721745"/>
            <a:ext cx="2235086" cy="1250952"/>
          </a:xfrm>
          <a:prstGeom prst="rect">
            <a:avLst/>
          </a:prstGeom>
        </p:spPr>
      </p:pic>
      <p:pic>
        <p:nvPicPr>
          <p:cNvPr id="88" name="Picture 87"/>
          <p:cNvPicPr>
            <a:picLocks noChangeAspect="1"/>
          </p:cNvPicPr>
          <p:nvPr/>
        </p:nvPicPr>
        <p:blipFill>
          <a:blip r:embed="rId3">
            <a:clrChange>
              <a:clrFrom>
                <a:srgbClr val="000000"/>
              </a:clrFrom>
              <a:clrTo>
                <a:srgbClr val="000000">
                  <a:alpha val="0"/>
                </a:srgbClr>
              </a:clrTo>
            </a:clrChange>
          </a:blip>
          <a:stretch>
            <a:fillRect/>
          </a:stretch>
        </p:blipFill>
        <p:spPr>
          <a:xfrm>
            <a:off x="3788808" y="4721745"/>
            <a:ext cx="2235086" cy="1250952"/>
          </a:xfrm>
          <a:prstGeom prst="rect">
            <a:avLst/>
          </a:prstGeom>
        </p:spPr>
      </p:pic>
      <p:pic>
        <p:nvPicPr>
          <p:cNvPr id="89" name="Picture 88"/>
          <p:cNvPicPr>
            <a:picLocks noChangeAspect="1"/>
          </p:cNvPicPr>
          <p:nvPr/>
        </p:nvPicPr>
        <p:blipFill>
          <a:blip r:embed="rId3">
            <a:clrChange>
              <a:clrFrom>
                <a:srgbClr val="000000"/>
              </a:clrFrom>
              <a:clrTo>
                <a:srgbClr val="000000">
                  <a:alpha val="0"/>
                </a:srgbClr>
              </a:clrTo>
            </a:clrChange>
          </a:blip>
          <a:stretch>
            <a:fillRect/>
          </a:stretch>
        </p:blipFill>
        <p:spPr>
          <a:xfrm>
            <a:off x="6429472" y="4721745"/>
            <a:ext cx="1855136" cy="1250952"/>
          </a:xfrm>
          <a:prstGeom prst="rect">
            <a:avLst/>
          </a:prstGeom>
        </p:spPr>
      </p:pic>
      <p:sp>
        <p:nvSpPr>
          <p:cNvPr id="90" name="Rectangle 89"/>
          <p:cNvSpPr/>
          <p:nvPr/>
        </p:nvSpPr>
        <p:spPr>
          <a:xfrm>
            <a:off x="6170691" y="4690543"/>
            <a:ext cx="258781" cy="12509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8284608" y="4740920"/>
            <a:ext cx="1891983" cy="12509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8798496" y="5719636"/>
            <a:ext cx="274434" cy="400110"/>
          </a:xfrm>
          <a:prstGeom prst="rect">
            <a:avLst/>
          </a:prstGeom>
        </p:spPr>
        <p:txBody>
          <a:bodyPr wrap="none">
            <a:spAutoFit/>
          </a:bodyPr>
          <a:lstStyle/>
          <a:p>
            <a:r>
              <a:rPr lang="en-US" sz="2000" dirty="0" err="1" smtClean="0">
                <a:solidFill>
                  <a:prstClr val="black"/>
                </a:solidFill>
                <a:latin typeface="Times"/>
                <a:cs typeface="Times"/>
              </a:rPr>
              <a:t>f</a:t>
            </a:r>
            <a:endParaRPr lang="en-US" sz="2400" dirty="0">
              <a:latin typeface="Times"/>
              <a:cs typeface="Times"/>
            </a:endParaRPr>
          </a:p>
        </p:txBody>
      </p:sp>
      <p:sp>
        <p:nvSpPr>
          <p:cNvPr id="3" name="Oval 2"/>
          <p:cNvSpPr/>
          <p:nvPr/>
        </p:nvSpPr>
        <p:spPr>
          <a:xfrm>
            <a:off x="2998205" y="4730750"/>
            <a:ext cx="1431925" cy="1200150"/>
          </a:xfrm>
          <a:prstGeom prst="ellipse">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p:cNvSpPr/>
          <p:nvPr/>
        </p:nvSpPr>
        <p:spPr>
          <a:xfrm>
            <a:off x="5411206" y="4730750"/>
            <a:ext cx="1555749" cy="1200150"/>
          </a:xfrm>
          <a:prstGeom prst="ellipse">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p:cNvSpPr/>
          <p:nvPr/>
        </p:nvSpPr>
        <p:spPr>
          <a:xfrm>
            <a:off x="533437" y="4745861"/>
            <a:ext cx="1431925" cy="1200150"/>
          </a:xfrm>
          <a:prstGeom prst="ellipse">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p:cNvGrpSpPr/>
          <p:nvPr/>
        </p:nvGrpSpPr>
        <p:grpSpPr>
          <a:xfrm>
            <a:off x="1216169" y="4784199"/>
            <a:ext cx="2139822" cy="1423011"/>
            <a:chOff x="206969" y="4809944"/>
            <a:chExt cx="2139822" cy="1250951"/>
          </a:xfrm>
        </p:grpSpPr>
        <p:cxnSp>
          <p:nvCxnSpPr>
            <p:cNvPr id="151" name="Straight Connector 150"/>
            <p:cNvCxnSpPr/>
            <p:nvPr/>
          </p:nvCxnSpPr>
          <p:spPr>
            <a:xfrm rot="16200000" flipH="1" flipV="1">
              <a:off x="-416283" y="5433196"/>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6200000" flipH="1" flipV="1">
              <a:off x="-149361" y="5433196"/>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16200000" flipH="1" flipV="1">
              <a:off x="384483"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flipV="1">
              <a:off x="651405"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16200000" flipH="1" flipV="1">
              <a:off x="117561"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16200000" flipH="1" flipV="1">
              <a:off x="1185249"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H="1" flipV="1">
              <a:off x="1452171"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16200000" flipH="1" flipV="1">
              <a:off x="918327"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H="1" flipV="1">
              <a:off x="1719093"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3852935" y="4784198"/>
            <a:ext cx="2406744" cy="1423011"/>
            <a:chOff x="2717582" y="4758475"/>
            <a:chExt cx="2406744" cy="1250950"/>
          </a:xfrm>
        </p:grpSpPr>
        <p:cxnSp>
          <p:nvCxnSpPr>
            <p:cNvPr id="139" name="Straight Connector 138"/>
            <p:cNvCxnSpPr/>
            <p:nvPr/>
          </p:nvCxnSpPr>
          <p:spPr>
            <a:xfrm rot="16200000" flipH="1" flipV="1">
              <a:off x="2094330"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16200000" flipH="1" flipV="1">
              <a:off x="2361252"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6200000" flipH="1" flipV="1">
              <a:off x="2895096"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16200000" flipH="1" flipV="1">
              <a:off x="3162018"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16200000" flipH="1" flipV="1">
              <a:off x="2628174"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16200000" flipH="1" flipV="1">
              <a:off x="3695862"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16200000" flipH="1" flipV="1">
              <a:off x="3962784"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16200000" flipH="1" flipV="1">
              <a:off x="3428940"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6200000" flipH="1" flipV="1">
              <a:off x="4496628"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16200000" flipH="1" flipV="1">
              <a:off x="4229706" y="538172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93" name="Picture 92"/>
          <p:cNvPicPr>
            <a:picLocks noChangeAspect="1"/>
          </p:cNvPicPr>
          <p:nvPr/>
        </p:nvPicPr>
        <p:blipFill>
          <a:blip r:embed="rId4">
            <a:clrChange>
              <a:clrFrom>
                <a:srgbClr val="FFFFFF"/>
              </a:clrFrom>
              <a:clrTo>
                <a:srgbClr val="FFFFFF">
                  <a:alpha val="0"/>
                </a:srgbClr>
              </a:clrTo>
            </a:clrChange>
          </a:blip>
          <a:stretch>
            <a:fillRect/>
          </a:stretch>
        </p:blipFill>
        <p:spPr>
          <a:xfrm>
            <a:off x="3689598" y="4710700"/>
            <a:ext cx="2412000" cy="1291313"/>
          </a:xfrm>
          <a:prstGeom prst="rect">
            <a:avLst/>
          </a:prstGeom>
        </p:spPr>
      </p:pic>
      <p:pic>
        <p:nvPicPr>
          <p:cNvPr id="92" name="Picture 91"/>
          <p:cNvPicPr>
            <a:picLocks noChangeAspect="1"/>
          </p:cNvPicPr>
          <p:nvPr/>
        </p:nvPicPr>
        <p:blipFill>
          <a:blip r:embed="rId4">
            <a:clrChange>
              <a:clrFrom>
                <a:srgbClr val="FFFFFF"/>
              </a:clrFrom>
              <a:clrTo>
                <a:srgbClr val="FFFFFF">
                  <a:alpha val="0"/>
                </a:srgbClr>
              </a:clrTo>
            </a:clrChange>
          </a:blip>
          <a:stretch>
            <a:fillRect/>
          </a:stretch>
        </p:blipFill>
        <p:spPr>
          <a:xfrm>
            <a:off x="1300431" y="4719108"/>
            <a:ext cx="2412000" cy="1291313"/>
          </a:xfrm>
          <a:prstGeom prst="rect">
            <a:avLst/>
          </a:prstGeom>
        </p:spPr>
      </p:pic>
      <p:grpSp>
        <p:nvGrpSpPr>
          <p:cNvPr id="162" name="Group 161"/>
          <p:cNvGrpSpPr/>
          <p:nvPr/>
        </p:nvGrpSpPr>
        <p:grpSpPr>
          <a:xfrm>
            <a:off x="6396856" y="4751061"/>
            <a:ext cx="2139822" cy="1250951"/>
            <a:chOff x="206969" y="4809944"/>
            <a:chExt cx="2139822" cy="1250951"/>
          </a:xfrm>
        </p:grpSpPr>
        <p:cxnSp>
          <p:nvCxnSpPr>
            <p:cNvPr id="163" name="Straight Connector 162"/>
            <p:cNvCxnSpPr/>
            <p:nvPr/>
          </p:nvCxnSpPr>
          <p:spPr>
            <a:xfrm rot="16200000" flipH="1" flipV="1">
              <a:off x="-416283" y="5433196"/>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16200000" flipH="1" flipV="1">
              <a:off x="-149361" y="5433196"/>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16200000" flipH="1" flipV="1">
              <a:off x="384483"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16200000" flipH="1" flipV="1">
              <a:off x="651405"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16200000" flipH="1" flipV="1">
              <a:off x="117561"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16200000" flipH="1" flipV="1">
              <a:off x="1185249"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16200000" flipH="1" flipV="1">
              <a:off x="1452171"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16200000" flipH="1" flipV="1">
              <a:off x="918327"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16200000" flipH="1" flipV="1">
              <a:off x="1719093" y="5433197"/>
              <a:ext cx="1250950" cy="4446"/>
            </a:xfrm>
            <a:prstGeom prst="line">
              <a:avLst/>
            </a:prstGeom>
            <a:ln w="203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94" name="Picture 93"/>
          <p:cNvPicPr>
            <a:picLocks noChangeAspect="1"/>
          </p:cNvPicPr>
          <p:nvPr/>
        </p:nvPicPr>
        <p:blipFill>
          <a:blip r:embed="rId4">
            <a:clrChange>
              <a:clrFrom>
                <a:srgbClr val="FFFFFF"/>
              </a:clrFrom>
              <a:clrTo>
                <a:srgbClr val="FFFFFF">
                  <a:alpha val="0"/>
                </a:srgbClr>
              </a:clrTo>
            </a:clrChange>
          </a:blip>
          <a:stretch>
            <a:fillRect/>
          </a:stretch>
        </p:blipFill>
        <p:spPr>
          <a:xfrm>
            <a:off x="6354737" y="4719107"/>
            <a:ext cx="1993498" cy="1291313"/>
          </a:xfrm>
          <a:prstGeom prst="rect">
            <a:avLst/>
          </a:prstGeom>
        </p:spPr>
      </p:pic>
      <p:sp>
        <p:nvSpPr>
          <p:cNvPr id="15" name="Rectangle 14"/>
          <p:cNvSpPr/>
          <p:nvPr/>
        </p:nvSpPr>
        <p:spPr>
          <a:xfrm rot="1139857">
            <a:off x="6353978" y="3749171"/>
            <a:ext cx="341244" cy="748566"/>
          </a:xfrm>
          <a:prstGeom prst="rect">
            <a:avLst/>
          </a:prstGeom>
          <a:solidFill>
            <a:srgbClr val="FFFFFF"/>
          </a:solidFill>
          <a:ln w="63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p:cNvGrpSpPr/>
          <p:nvPr/>
        </p:nvGrpSpPr>
        <p:grpSpPr>
          <a:xfrm>
            <a:off x="479382" y="4499805"/>
            <a:ext cx="8359748" cy="1456083"/>
            <a:chOff x="479382" y="4617559"/>
            <a:chExt cx="8359748" cy="1456083"/>
          </a:xfrm>
        </p:grpSpPr>
        <p:cxnSp>
          <p:nvCxnSpPr>
            <p:cNvPr id="8" name="Straight Arrow Connector 7"/>
            <p:cNvCxnSpPr/>
            <p:nvPr/>
          </p:nvCxnSpPr>
          <p:spPr>
            <a:xfrm>
              <a:off x="479382" y="6072637"/>
              <a:ext cx="8359748" cy="0"/>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97218" y="4617559"/>
              <a:ext cx="0" cy="1456083"/>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1029730" y="5796932"/>
            <a:ext cx="173609" cy="290712"/>
            <a:chOff x="205965" y="1496905"/>
            <a:chExt cx="173609" cy="290712"/>
          </a:xfrm>
        </p:grpSpPr>
        <p:sp>
          <p:nvSpPr>
            <p:cNvPr id="17" name="Rectangle 16"/>
            <p:cNvSpPr/>
            <p:nvPr/>
          </p:nvSpPr>
          <p:spPr>
            <a:xfrm rot="1024972">
              <a:off x="252306" y="1497132"/>
              <a:ext cx="84102" cy="277558"/>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p:cNvCxnSpPr/>
            <p:nvPr/>
          </p:nvCxnSpPr>
          <p:spPr>
            <a:xfrm flipV="1">
              <a:off x="298040" y="1522305"/>
              <a:ext cx="81534" cy="26531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205965" y="1496905"/>
              <a:ext cx="81534" cy="26531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0" name="Straight Connector 39"/>
          <p:cNvCxnSpPr/>
          <p:nvPr/>
        </p:nvCxnSpPr>
        <p:spPr>
          <a:xfrm>
            <a:off x="1631486"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1893218"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2154950"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2416682"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2678414"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2940146"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201878"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926173"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187905"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4458047"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728189"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998331"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251653"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521795"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791937"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424731"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6694873"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6965015"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235157"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7505299"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775441"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045583"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8315725" y="4780475"/>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767267" y="4798301"/>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028999" y="4798301"/>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1349603" y="4798301"/>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1" name="Group 130"/>
          <p:cNvGrpSpPr/>
          <p:nvPr/>
        </p:nvGrpSpPr>
        <p:grpSpPr>
          <a:xfrm>
            <a:off x="3570630" y="5796932"/>
            <a:ext cx="173609" cy="290712"/>
            <a:chOff x="205965" y="1496905"/>
            <a:chExt cx="173609" cy="290712"/>
          </a:xfrm>
        </p:grpSpPr>
        <p:sp>
          <p:nvSpPr>
            <p:cNvPr id="132" name="Rectangle 131"/>
            <p:cNvSpPr/>
            <p:nvPr/>
          </p:nvSpPr>
          <p:spPr>
            <a:xfrm rot="1024972">
              <a:off x="252306" y="1497132"/>
              <a:ext cx="84102" cy="277558"/>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3" name="Straight Connector 132"/>
            <p:cNvCxnSpPr/>
            <p:nvPr/>
          </p:nvCxnSpPr>
          <p:spPr>
            <a:xfrm flipV="1">
              <a:off x="298040" y="1522305"/>
              <a:ext cx="81534" cy="26531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205965" y="1496905"/>
              <a:ext cx="81534" cy="26531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4"/>
          <p:cNvGrpSpPr/>
          <p:nvPr/>
        </p:nvGrpSpPr>
        <p:grpSpPr>
          <a:xfrm>
            <a:off x="6111530" y="5796932"/>
            <a:ext cx="173609" cy="290712"/>
            <a:chOff x="205965" y="1496905"/>
            <a:chExt cx="173609" cy="290712"/>
          </a:xfrm>
        </p:grpSpPr>
        <p:sp>
          <p:nvSpPr>
            <p:cNvPr id="136" name="Rectangle 135"/>
            <p:cNvSpPr/>
            <p:nvPr/>
          </p:nvSpPr>
          <p:spPr>
            <a:xfrm rot="1024972">
              <a:off x="252306" y="1497132"/>
              <a:ext cx="84102" cy="277558"/>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7" name="Straight Connector 136"/>
            <p:cNvCxnSpPr/>
            <p:nvPr/>
          </p:nvCxnSpPr>
          <p:spPr>
            <a:xfrm flipV="1">
              <a:off x="298040" y="1522305"/>
              <a:ext cx="81534" cy="26531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V="1">
              <a:off x="205965" y="1496905"/>
              <a:ext cx="81534" cy="265312"/>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48" name="Straight Connector 147"/>
          <p:cNvCxnSpPr/>
          <p:nvPr/>
        </p:nvCxnSpPr>
        <p:spPr>
          <a:xfrm>
            <a:off x="3463608" y="4773066"/>
            <a:ext cx="0" cy="1166954"/>
          </a:xfrm>
          <a:prstGeom prst="line">
            <a:avLst/>
          </a:prstGeom>
          <a:ln w="63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3530981" y="4753495"/>
            <a:ext cx="1063848" cy="338554"/>
          </a:xfrm>
          <a:prstGeom prst="rect">
            <a:avLst/>
          </a:prstGeom>
          <a:solidFill>
            <a:srgbClr val="FFFFFF"/>
          </a:solidFill>
        </p:spPr>
        <p:txBody>
          <a:bodyPr wrap="none">
            <a:spAutoFit/>
          </a:bodyPr>
          <a:lstStyle/>
          <a:p>
            <a:pPr algn="r"/>
            <a:r>
              <a:rPr lang="en-US" sz="1600" i="1" dirty="0" smtClean="0">
                <a:solidFill>
                  <a:prstClr val="black"/>
                </a:solidFill>
                <a:latin typeface="Arial"/>
                <a:cs typeface="Arial"/>
              </a:rPr>
              <a:t>signal (</a:t>
            </a:r>
            <a:r>
              <a:rPr lang="en-US" sz="1600" i="1" dirty="0" err="1" smtClean="0">
                <a:solidFill>
                  <a:prstClr val="black"/>
                </a:solidFill>
                <a:latin typeface="Arial"/>
                <a:cs typeface="Arial"/>
              </a:rPr>
              <a:t>s</a:t>
            </a:r>
            <a:r>
              <a:rPr lang="en-US" sz="1600" i="1" dirty="0" smtClean="0">
                <a:solidFill>
                  <a:prstClr val="black"/>
                </a:solidFill>
                <a:latin typeface="Arial"/>
                <a:cs typeface="Arial"/>
              </a:rPr>
              <a:t>)</a:t>
            </a:r>
            <a:endParaRPr lang="en-US" i="1" dirty="0"/>
          </a:p>
        </p:txBody>
      </p:sp>
      <p:sp>
        <p:nvSpPr>
          <p:cNvPr id="98" name="Rectangle 97"/>
          <p:cNvSpPr/>
          <p:nvPr/>
        </p:nvSpPr>
        <p:spPr>
          <a:xfrm>
            <a:off x="1324883" y="4753495"/>
            <a:ext cx="858464" cy="338554"/>
          </a:xfrm>
          <a:prstGeom prst="rect">
            <a:avLst/>
          </a:prstGeom>
          <a:solidFill>
            <a:srgbClr val="FFFFFF"/>
          </a:solidFill>
        </p:spPr>
        <p:txBody>
          <a:bodyPr wrap="none">
            <a:spAutoFit/>
          </a:bodyPr>
          <a:lstStyle/>
          <a:p>
            <a:pPr algn="r"/>
            <a:r>
              <a:rPr lang="en-US" sz="1600" i="1" dirty="0" smtClean="0">
                <a:solidFill>
                  <a:prstClr val="black"/>
                </a:solidFill>
                <a:latin typeface="Arial"/>
                <a:cs typeface="Arial"/>
              </a:rPr>
              <a:t>idler (</a:t>
            </a:r>
            <a:r>
              <a:rPr lang="en-US" sz="1600" i="1" dirty="0" err="1" smtClean="0">
                <a:solidFill>
                  <a:prstClr val="black"/>
                </a:solidFill>
                <a:latin typeface="Arial"/>
                <a:cs typeface="Arial"/>
              </a:rPr>
              <a:t>i</a:t>
            </a:r>
            <a:r>
              <a:rPr lang="en-US" sz="1600" i="1" dirty="0" smtClean="0">
                <a:solidFill>
                  <a:prstClr val="black"/>
                </a:solidFill>
                <a:latin typeface="Arial"/>
                <a:cs typeface="Arial"/>
              </a:rPr>
              <a:t>)</a:t>
            </a:r>
            <a:endParaRPr lang="en-US" i="1" dirty="0"/>
          </a:p>
        </p:txBody>
      </p:sp>
      <p:sp>
        <p:nvSpPr>
          <p:cNvPr id="100" name="Rectangle 99"/>
          <p:cNvSpPr/>
          <p:nvPr/>
        </p:nvSpPr>
        <p:spPr>
          <a:xfrm>
            <a:off x="6001364" y="4753495"/>
            <a:ext cx="1052527" cy="338554"/>
          </a:xfrm>
          <a:prstGeom prst="rect">
            <a:avLst/>
          </a:prstGeom>
          <a:solidFill>
            <a:srgbClr val="FFFFFF"/>
          </a:solidFill>
        </p:spPr>
        <p:txBody>
          <a:bodyPr wrap="none">
            <a:spAutoFit/>
          </a:bodyPr>
          <a:lstStyle/>
          <a:p>
            <a:pPr algn="r"/>
            <a:r>
              <a:rPr lang="en-US" sz="1600" i="1" dirty="0" smtClean="0">
                <a:solidFill>
                  <a:prstClr val="black"/>
                </a:solidFill>
                <a:latin typeface="Arial"/>
                <a:cs typeface="Arial"/>
              </a:rPr>
              <a:t>pump (</a:t>
            </a:r>
            <a:r>
              <a:rPr lang="en-US" sz="1600" i="1" dirty="0" err="1" smtClean="0">
                <a:solidFill>
                  <a:prstClr val="black"/>
                </a:solidFill>
                <a:latin typeface="Arial"/>
                <a:cs typeface="Arial"/>
              </a:rPr>
              <a:t>p</a:t>
            </a:r>
            <a:r>
              <a:rPr lang="en-US" sz="1600" i="1" dirty="0" smtClean="0">
                <a:solidFill>
                  <a:prstClr val="black"/>
                </a:solidFill>
                <a:latin typeface="Arial"/>
                <a:cs typeface="Arial"/>
              </a:rPr>
              <a:t>)</a:t>
            </a:r>
            <a:endParaRPr lang="en-US" i="1" dirty="0"/>
          </a:p>
        </p:txBody>
      </p:sp>
      <p:grpSp>
        <p:nvGrpSpPr>
          <p:cNvPr id="45" name="Group 44"/>
          <p:cNvGrpSpPr/>
          <p:nvPr/>
        </p:nvGrpSpPr>
        <p:grpSpPr>
          <a:xfrm>
            <a:off x="201174" y="1000520"/>
            <a:ext cx="8647387" cy="2439987"/>
            <a:chOff x="201174" y="857533"/>
            <a:chExt cx="8647387" cy="2439987"/>
          </a:xfrm>
        </p:grpSpPr>
        <p:sp>
          <p:nvSpPr>
            <p:cNvPr id="160" name="Rectangle 14"/>
            <p:cNvSpPr>
              <a:spLocks noChangeArrowheads="1"/>
            </p:cNvSpPr>
            <p:nvPr/>
          </p:nvSpPr>
          <p:spPr bwMode="auto">
            <a:xfrm>
              <a:off x="201174" y="857533"/>
              <a:ext cx="8647387" cy="2439987"/>
            </a:xfrm>
            <a:prstGeom prst="rect">
              <a:avLst/>
            </a:prstGeom>
            <a:noFill/>
            <a:ln w="9525">
              <a:noFill/>
              <a:miter lim="800000"/>
              <a:headEnd/>
              <a:tailEnd/>
            </a:ln>
            <a:effectLst/>
          </p:spPr>
          <p:txBody>
            <a:bodyPr>
              <a:prstTxWarp prst="textNoShape">
                <a:avLst/>
              </a:prstTxWarp>
            </a:bodyPr>
            <a:lstStyle/>
            <a:p>
              <a:pPr marL="298450" indent="-285750" algn="l">
                <a:spcBef>
                  <a:spcPct val="20000"/>
                </a:spcBef>
                <a:buSzPct val="80000"/>
                <a:buFont typeface="Wingdings" charset="2"/>
                <a:buChar char="v"/>
              </a:pPr>
              <a:r>
                <a:rPr lang="en-US" dirty="0" smtClean="0">
                  <a:latin typeface="Arial"/>
                  <a:cs typeface="Arial"/>
                </a:rPr>
                <a:t>Synchronously pumped </a:t>
              </a:r>
              <a:r>
                <a:rPr lang="en-US" dirty="0" err="1" smtClean="0">
                  <a:latin typeface="Arial"/>
                  <a:cs typeface="Arial"/>
                </a:rPr>
                <a:t>OPOs</a:t>
              </a:r>
              <a:r>
                <a:rPr lang="en-US" dirty="0" smtClean="0">
                  <a:latin typeface="Arial"/>
                  <a:cs typeface="Arial"/>
                </a:rPr>
                <a:t> have near-IR and mid-IR frequency combs with spacing equal to the pump. </a:t>
              </a:r>
            </a:p>
            <a:p>
              <a:pPr marL="342900" indent="-342900" algn="l">
                <a:spcBef>
                  <a:spcPct val="20000"/>
                </a:spcBef>
                <a:spcAft>
                  <a:spcPts val="5880"/>
                </a:spcAft>
                <a:buSzPct val="80000"/>
                <a:buFont typeface="Wingdings" charset="2"/>
                <a:buChar char="v"/>
              </a:pPr>
              <a:r>
                <a:rPr lang="en-US" dirty="0" smtClean="0">
                  <a:latin typeface="Arial"/>
                  <a:cs typeface="Arial"/>
                </a:rPr>
                <a:t>Offsets </a:t>
              </a:r>
              <a:r>
                <a:rPr lang="en-US" dirty="0">
                  <a:latin typeface="Arial"/>
                  <a:cs typeface="Arial"/>
                </a:rPr>
                <a:t>of pump, signal and idler combs described by:</a:t>
              </a:r>
            </a:p>
            <a:p>
              <a:pPr marL="342900" indent="-342900" algn="l">
                <a:spcBef>
                  <a:spcPct val="20000"/>
                </a:spcBef>
                <a:spcAft>
                  <a:spcPct val="50000"/>
                </a:spcAft>
                <a:buClr>
                  <a:srgbClr val="CC66FF"/>
                </a:buClr>
                <a:buSzPct val="80000"/>
              </a:pPr>
              <a:endParaRPr lang="en-US" dirty="0">
                <a:latin typeface="Arial"/>
                <a:cs typeface="Arial"/>
              </a:endParaRPr>
            </a:p>
          </p:txBody>
        </p:sp>
        <p:pic>
          <p:nvPicPr>
            <p:cNvPr id="44" name="Picture 43"/>
            <p:cNvPicPr>
              <a:picLocks noChangeAspect="1"/>
            </p:cNvPicPr>
            <p:nvPr/>
          </p:nvPicPr>
          <p:blipFill>
            <a:blip r:embed="rId5"/>
            <a:stretch>
              <a:fillRect/>
            </a:stretch>
          </p:blipFill>
          <p:spPr>
            <a:xfrm>
              <a:off x="6087515" y="1484828"/>
              <a:ext cx="1367999" cy="456001"/>
            </a:xfrm>
            <a:prstGeom prst="rect">
              <a:avLst/>
            </a:prstGeom>
          </p:spPr>
        </p:pic>
      </p:grpSp>
      <p:pic>
        <p:nvPicPr>
          <p:cNvPr id="174" name="Picture 173"/>
          <p:cNvPicPr>
            <a:picLocks noChangeAspect="1"/>
          </p:cNvPicPr>
          <p:nvPr/>
        </p:nvPicPr>
        <p:blipFill rotWithShape="1">
          <a:blip r:embed="rId5">
            <a:clrChange>
              <a:clrFrom>
                <a:srgbClr val="FFFFFF"/>
              </a:clrFrom>
              <a:clrTo>
                <a:srgbClr val="FFFFFF">
                  <a:alpha val="0"/>
                </a:srgbClr>
              </a:clrTo>
            </a:clrChange>
          </a:blip>
          <a:srcRect r="72033"/>
          <a:stretch/>
        </p:blipFill>
        <p:spPr>
          <a:xfrm>
            <a:off x="7101493" y="4390375"/>
            <a:ext cx="349781" cy="416897"/>
          </a:xfrm>
          <a:prstGeom prst="rect">
            <a:avLst/>
          </a:prstGeom>
        </p:spPr>
      </p:pic>
      <p:cxnSp>
        <p:nvCxnSpPr>
          <p:cNvPr id="47" name="Straight Arrow Connector 46"/>
          <p:cNvCxnSpPr/>
          <p:nvPr/>
        </p:nvCxnSpPr>
        <p:spPr>
          <a:xfrm>
            <a:off x="7027741" y="4739723"/>
            <a:ext cx="214522" cy="0"/>
          </a:xfrm>
          <a:prstGeom prst="straightConnector1">
            <a:avLst/>
          </a:prstGeom>
          <a:ln w="63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flipH="1">
            <a:off x="7351758" y="4739723"/>
            <a:ext cx="214522" cy="0"/>
          </a:xfrm>
          <a:prstGeom prst="straightConnector1">
            <a:avLst/>
          </a:prstGeom>
          <a:ln w="63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6" name="Rectangle 14"/>
          <p:cNvSpPr>
            <a:spLocks noChangeArrowheads="1"/>
          </p:cNvSpPr>
          <p:nvPr/>
        </p:nvSpPr>
        <p:spPr bwMode="auto">
          <a:xfrm>
            <a:off x="6930357" y="3364975"/>
            <a:ext cx="2076976" cy="1101188"/>
          </a:xfrm>
          <a:prstGeom prst="rect">
            <a:avLst/>
          </a:prstGeom>
          <a:noFill/>
          <a:ln w="9525">
            <a:noFill/>
            <a:miter lim="800000"/>
            <a:headEnd/>
            <a:tailEnd/>
          </a:ln>
          <a:effectLst/>
        </p:spPr>
        <p:txBody>
          <a:bodyPr>
            <a:prstTxWarp prst="textNoShape">
              <a:avLst/>
            </a:prstTxWarp>
          </a:bodyPr>
          <a:lstStyle/>
          <a:p>
            <a:pPr marL="14288" indent="-1588" algn="l">
              <a:spcBef>
                <a:spcPct val="20000"/>
              </a:spcBef>
              <a:spcAft>
                <a:spcPts val="2280"/>
              </a:spcAft>
              <a:buClr>
                <a:srgbClr val="CC66FF"/>
              </a:buClr>
              <a:buSzPct val="80000"/>
            </a:pPr>
            <a:r>
              <a:rPr lang="en-US" sz="1600" dirty="0">
                <a:latin typeface="Arial"/>
                <a:cs typeface="Arial"/>
              </a:rPr>
              <a:t>OPO comb o</a:t>
            </a:r>
            <a:r>
              <a:rPr lang="en-US" sz="1600" dirty="0" smtClean="0">
                <a:latin typeface="Arial"/>
                <a:cs typeface="Arial"/>
              </a:rPr>
              <a:t>ffsets are easily tuned by small (nm) changes to the cavity length</a:t>
            </a:r>
            <a:endParaRPr lang="en-US" sz="1600" dirty="0">
              <a:latin typeface="Arial"/>
              <a:cs typeface="Arial"/>
            </a:endParaRPr>
          </a:p>
          <a:p>
            <a:pPr marL="342900" indent="-342900" algn="l">
              <a:spcBef>
                <a:spcPct val="20000"/>
              </a:spcBef>
              <a:spcAft>
                <a:spcPct val="50000"/>
              </a:spcAft>
              <a:buClr>
                <a:srgbClr val="CC66FF"/>
              </a:buClr>
              <a:buSzPct val="80000"/>
            </a:pPr>
            <a:endParaRPr lang="en-US" sz="1600" dirty="0">
              <a:latin typeface="Arial"/>
              <a:cs typeface="Arial"/>
            </a:endParaRPr>
          </a:p>
        </p:txBody>
      </p:sp>
      <p:sp>
        <p:nvSpPr>
          <p:cNvPr id="177" name="Rectangle 14"/>
          <p:cNvSpPr>
            <a:spLocks noChangeArrowheads="1"/>
          </p:cNvSpPr>
          <p:nvPr/>
        </p:nvSpPr>
        <p:spPr bwMode="auto">
          <a:xfrm>
            <a:off x="135925" y="4173421"/>
            <a:ext cx="965814" cy="284330"/>
          </a:xfrm>
          <a:prstGeom prst="rect">
            <a:avLst/>
          </a:prstGeom>
          <a:noFill/>
          <a:ln w="9525">
            <a:noFill/>
            <a:miter lim="800000"/>
            <a:headEnd/>
            <a:tailEnd/>
          </a:ln>
          <a:effectLst/>
        </p:spPr>
        <p:txBody>
          <a:bodyPr>
            <a:prstTxWarp prst="textNoShape">
              <a:avLst/>
            </a:prstTxWarp>
          </a:bodyPr>
          <a:lstStyle/>
          <a:p>
            <a:pPr marL="14288" indent="-1588" algn="l">
              <a:spcBef>
                <a:spcPct val="20000"/>
              </a:spcBef>
              <a:spcAft>
                <a:spcPts val="2280"/>
              </a:spcAft>
              <a:buClr>
                <a:srgbClr val="CC66FF"/>
              </a:buClr>
              <a:buSzPct val="80000"/>
            </a:pPr>
            <a:r>
              <a:rPr lang="en-US" sz="1600" dirty="0">
                <a:latin typeface="Arial"/>
                <a:cs typeface="Arial"/>
              </a:rPr>
              <a:t>Power</a:t>
            </a:r>
          </a:p>
          <a:p>
            <a:pPr marL="342900" indent="-342900" algn="l">
              <a:spcBef>
                <a:spcPct val="20000"/>
              </a:spcBef>
              <a:spcAft>
                <a:spcPct val="50000"/>
              </a:spcAft>
              <a:buClr>
                <a:srgbClr val="CC66FF"/>
              </a:buClr>
              <a:buSzPct val="80000"/>
            </a:pPr>
            <a:endParaRPr lang="en-US" sz="1600" dirty="0">
              <a:latin typeface="Arial"/>
              <a:cs typeface="Arial"/>
            </a:endParaRPr>
          </a:p>
        </p:txBody>
      </p:sp>
      <p:sp>
        <p:nvSpPr>
          <p:cNvPr id="7" name="Rectangle 6"/>
          <p:cNvSpPr/>
          <p:nvPr/>
        </p:nvSpPr>
        <p:spPr>
          <a:xfrm>
            <a:off x="1363132" y="169333"/>
            <a:ext cx="6561667" cy="369332"/>
          </a:xfrm>
          <a:prstGeom prst="rect">
            <a:avLst/>
          </a:prstGeom>
        </p:spPr>
        <p:txBody>
          <a:bodyPr wrap="square">
            <a:spAutoFit/>
          </a:bodyPr>
          <a:lstStyle/>
          <a:p>
            <a:pPr marL="3175" lvl="1" algn="ctr">
              <a:spcBef>
                <a:spcPct val="50000"/>
              </a:spcBef>
            </a:pPr>
            <a:r>
              <a:rPr lang="en-US" b="1" dirty="0">
                <a:latin typeface="Arial"/>
                <a:cs typeface="Arial"/>
              </a:rPr>
              <a:t>Comb-offset control in a fs OPO</a:t>
            </a:r>
          </a:p>
        </p:txBody>
      </p:sp>
    </p:spTree>
    <p:extLst>
      <p:ext uri="{BB962C8B-B14F-4D97-AF65-F5344CB8AC3E}">
        <p14:creationId xmlns:p14="http://schemas.microsoft.com/office/powerpoint/2010/main" val="3849737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repeatCount="3000" fill="hold" grpId="0" nodeType="clickEffect">
                                  <p:stCondLst>
                                    <p:cond delay="0"/>
                                  </p:stCondLst>
                                  <p:childTnLst>
                                    <p:animMotion origin="layout" path="M -0.00209 -0.00092 C -0.00452 -0.00208 -0.01702 -0.00879 -0.01667 -0.00856 C -0.01632 -0.00833 -0.00348 -0.00185 4.44444E-6 -1.48148E-6 " pathEditMode="relative" rAng="0" ptsTypes="aaa">
                                      <p:cBhvr>
                                        <p:cTn id="13" dur="2000" fill="hold"/>
                                        <p:tgtEl>
                                          <p:spTgt spid="15"/>
                                        </p:tgtEl>
                                        <p:attrNameLst>
                                          <p:attrName>ppt_x</p:attrName>
                                          <p:attrName>ppt_y</p:attrName>
                                        </p:attrNameLst>
                                      </p:cBhvr>
                                      <p:rCtr x="-642" y="-347"/>
                                    </p:animMotion>
                                  </p:childTnLst>
                                </p:cTn>
                              </p:par>
                              <p:par>
                                <p:cTn id="14" presetID="0" presetClass="path" presetSubtype="0" repeatCount="3000" fill="hold" nodeType="withEffect">
                                  <p:stCondLst>
                                    <p:cond delay="0"/>
                                  </p:stCondLst>
                                  <p:childTnLst>
                                    <p:animMotion origin="layout" path="M -2.29727E-6 -7.41084E-8 C 0.00486 -7.41084E-8 0.03004 -0.00046 0.02969 -0.00046 C 0.02935 -0.00046 0.00417 -0.00046 -0.0026 -0.00046 " pathEditMode="relative" rAng="0" ptsTypes="aaa">
                                      <p:cBhvr>
                                        <p:cTn id="15" dur="2000" fill="hold"/>
                                        <p:tgtEl>
                                          <p:spTgt spid="150"/>
                                        </p:tgtEl>
                                        <p:attrNameLst>
                                          <p:attrName>ppt_x</p:attrName>
                                          <p:attrName>ppt_y</p:attrName>
                                        </p:attrNameLst>
                                      </p:cBhvr>
                                      <p:rCtr x="1372" y="-23"/>
                                    </p:animMotion>
                                  </p:childTnLst>
                                </p:cTn>
                              </p:par>
                              <p:par>
                                <p:cTn id="16" presetID="0" presetClass="path" presetSubtype="0" repeatCount="3000" fill="hold" nodeType="withEffect">
                                  <p:stCondLst>
                                    <p:cond delay="0"/>
                                  </p:stCondLst>
                                  <p:childTnLst>
                                    <p:animMotion origin="layout" path="M 0.00086 -0.00973 C -0.01372 -0.01065 -0.02796 -0.00973 -0.02848 -0.00973 C -0.029 -0.00973 -0.00747 -0.01019 -0.00191 -0.01042 " pathEditMode="relative" rAng="0" ptsTypes="aaa">
                                      <p:cBhvr>
                                        <p:cTn id="17" dur="2000" fill="hold"/>
                                        <p:tgtEl>
                                          <p:spTgt spid="6"/>
                                        </p:tgtEl>
                                        <p:attrNameLst>
                                          <p:attrName>ppt_x</p:attrName>
                                          <p:attrName>ppt_y</p:attrName>
                                        </p:attrNameLst>
                                      </p:cBhvr>
                                      <p:rCtr x="-1493"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Group 251"/>
          <p:cNvGrpSpPr/>
          <p:nvPr/>
        </p:nvGrpSpPr>
        <p:grpSpPr>
          <a:xfrm>
            <a:off x="1372606" y="3920056"/>
            <a:ext cx="7094354" cy="830997"/>
            <a:chOff x="1372606" y="4191000"/>
            <a:chExt cx="7094354" cy="830997"/>
          </a:xfrm>
        </p:grpSpPr>
        <p:cxnSp>
          <p:nvCxnSpPr>
            <p:cNvPr id="203" name="Straight Connector 202"/>
            <p:cNvCxnSpPr/>
            <p:nvPr/>
          </p:nvCxnSpPr>
          <p:spPr>
            <a:xfrm rot="10800000">
              <a:off x="1372606" y="4661631"/>
              <a:ext cx="7022094" cy="1588"/>
            </a:xfrm>
            <a:prstGeom prst="line">
              <a:avLst/>
            </a:prstGeom>
            <a:ln w="12700">
              <a:solidFill>
                <a:srgbClr val="000000"/>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204" name="Rectangle 203"/>
            <p:cNvSpPr/>
            <p:nvPr/>
          </p:nvSpPr>
          <p:spPr>
            <a:xfrm>
              <a:off x="6625476" y="4191000"/>
              <a:ext cx="1408821" cy="830997"/>
            </a:xfrm>
            <a:prstGeom prst="rect">
              <a:avLst/>
            </a:prstGeom>
            <a:solidFill>
              <a:srgbClr val="FFFFFF"/>
            </a:solidFill>
            <a:ln>
              <a:solidFill>
                <a:srgbClr val="000000"/>
              </a:solidFill>
            </a:ln>
          </p:spPr>
          <p:txBody>
            <a:bodyPr wrap="square">
              <a:spAutoFit/>
            </a:bodyPr>
            <a:lstStyle/>
            <a:p>
              <a:pPr algn="ctr"/>
              <a:r>
                <a:rPr lang="en-US" sz="1600" dirty="0" smtClean="0">
                  <a:solidFill>
                    <a:prstClr val="black"/>
                  </a:solidFill>
                  <a:latin typeface="Arial"/>
                  <a:cs typeface="Arial"/>
                </a:rPr>
                <a:t>sum-frequency-mixing (SFM)</a:t>
              </a:r>
              <a:endParaRPr lang="en-US" dirty="0"/>
            </a:p>
          </p:txBody>
        </p:sp>
        <p:cxnSp>
          <p:nvCxnSpPr>
            <p:cNvPr id="224" name="Straight Connector 223"/>
            <p:cNvCxnSpPr/>
            <p:nvPr/>
          </p:nvCxnSpPr>
          <p:spPr>
            <a:xfrm rot="5400000">
              <a:off x="8296889" y="4600720"/>
              <a:ext cx="338554" cy="1588"/>
            </a:xfrm>
            <a:prstGeom prst="line">
              <a:avLst/>
            </a:prstGeom>
            <a:ln w="635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45" name="Rectangle 144"/>
          <p:cNvSpPr/>
          <p:nvPr/>
        </p:nvSpPr>
        <p:spPr>
          <a:xfrm>
            <a:off x="-12638" y="4783407"/>
            <a:ext cx="8877238" cy="1188000"/>
          </a:xfrm>
          <a:prstGeom prst="rect">
            <a:avLst/>
          </a:prstGeom>
          <a:gradFill>
            <a:gsLst>
              <a:gs pos="0">
                <a:srgbClr val="FF0000"/>
              </a:gs>
              <a:gs pos="100000">
                <a:srgbClr val="660066"/>
              </a:gs>
              <a:gs pos="78000">
                <a:srgbClr val="000090"/>
              </a:gs>
              <a:gs pos="42000">
                <a:srgbClr val="008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12700" y="1934063"/>
            <a:ext cx="8877238" cy="1188000"/>
          </a:xfrm>
          <a:prstGeom prst="rect">
            <a:avLst/>
          </a:prstGeom>
          <a:gradFill>
            <a:gsLst>
              <a:gs pos="0">
                <a:srgbClr val="FF0000"/>
              </a:gs>
              <a:gs pos="100000">
                <a:srgbClr val="660066"/>
              </a:gs>
              <a:gs pos="78000">
                <a:srgbClr val="000090"/>
              </a:gs>
              <a:gs pos="42000">
                <a:srgbClr val="00800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6" name="Group 145"/>
          <p:cNvGrpSpPr/>
          <p:nvPr/>
        </p:nvGrpSpPr>
        <p:grpSpPr>
          <a:xfrm>
            <a:off x="-215900" y="4758257"/>
            <a:ext cx="8812872" cy="1250951"/>
            <a:chOff x="178728" y="2971799"/>
            <a:chExt cx="8812872" cy="1219201"/>
          </a:xfrm>
        </p:grpSpPr>
        <p:cxnSp>
          <p:nvCxnSpPr>
            <p:cNvPr id="147" name="Straight Connector 146"/>
            <p:cNvCxnSpPr/>
            <p:nvPr/>
          </p:nvCxnSpPr>
          <p:spPr>
            <a:xfrm rot="16200000" flipH="1" flipV="1">
              <a:off x="-428649" y="3579176"/>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16200000" flipH="1" flipV="1">
              <a:off x="-161727" y="3579176"/>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16200000" flipH="1" flipV="1">
              <a:off x="37211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16200000" flipH="1" flipV="1">
              <a:off x="63903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16200000" flipH="1" flipV="1">
              <a:off x="10519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6200000" flipH="1" flipV="1">
              <a:off x="117288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16200000" flipH="1" flipV="1">
              <a:off x="143980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flipV="1">
              <a:off x="90596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16200000" flipH="1" flipV="1">
              <a:off x="197364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16200000" flipH="1" flipV="1">
              <a:off x="224057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H="1" flipV="1">
              <a:off x="170672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16200000" flipH="1" flipV="1">
              <a:off x="277441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H="1" flipV="1">
              <a:off x="304133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16200000" flipH="1" flipV="1">
              <a:off x="250749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16200000" flipH="1" flipV="1">
              <a:off x="357518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16200000" flipH="1" flipV="1">
              <a:off x="384210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16200000" flipH="1" flipV="1">
              <a:off x="330825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16200000" flipH="1" flipV="1">
              <a:off x="437594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16200000" flipH="1" flipV="1">
              <a:off x="464286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16200000" flipH="1" flipV="1">
              <a:off x="410902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16200000" flipH="1" flipV="1">
              <a:off x="517671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16200000" flipH="1" flipV="1">
              <a:off x="544363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16200000" flipH="1" flipV="1">
              <a:off x="490979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16200000" flipH="1" flipV="1">
              <a:off x="597747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16200000" flipH="1" flipV="1">
              <a:off x="624440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16200000" flipH="1" flipV="1">
              <a:off x="571055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16200000" flipH="1" flipV="1">
              <a:off x="677824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rot="16200000" flipH="1" flipV="1">
              <a:off x="704516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16200000" flipH="1" flipV="1">
              <a:off x="651132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16200000" flipH="1" flipV="1">
              <a:off x="757901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16200000" flipH="1" flipV="1">
              <a:off x="784593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16200000" flipH="1" flipV="1">
              <a:off x="731208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16200000" flipH="1" flipV="1">
              <a:off x="837977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16200000" flipH="1" flipV="1">
              <a:off x="811285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228600" y="1902313"/>
            <a:ext cx="8812872" cy="1250951"/>
            <a:chOff x="178728" y="2971799"/>
            <a:chExt cx="8812872" cy="1219201"/>
          </a:xfrm>
        </p:grpSpPr>
        <p:cxnSp>
          <p:nvCxnSpPr>
            <p:cNvPr id="107" name="Straight Connector 106"/>
            <p:cNvCxnSpPr/>
            <p:nvPr/>
          </p:nvCxnSpPr>
          <p:spPr>
            <a:xfrm rot="16200000" flipH="1" flipV="1">
              <a:off x="-428649" y="3579176"/>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6200000" flipH="1" flipV="1">
              <a:off x="-161727" y="3579176"/>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6200000" flipH="1" flipV="1">
              <a:off x="37211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6200000" flipH="1" flipV="1">
              <a:off x="63903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flipV="1">
              <a:off x="10519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flipV="1">
              <a:off x="117288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6200000" flipH="1" flipV="1">
              <a:off x="143980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6200000" flipH="1" flipV="1">
              <a:off x="90596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16200000" flipH="1" flipV="1">
              <a:off x="197364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6200000" flipH="1" flipV="1">
              <a:off x="224057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16200000" flipH="1" flipV="1">
              <a:off x="170672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16200000" flipH="1" flipV="1">
              <a:off x="277441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200000" flipH="1" flipV="1">
              <a:off x="304133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6200000" flipH="1" flipV="1">
              <a:off x="250749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16200000" flipH="1" flipV="1">
              <a:off x="357518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6200000" flipH="1" flipV="1">
              <a:off x="384210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flipV="1">
              <a:off x="330825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16200000" flipH="1" flipV="1">
              <a:off x="437594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flipV="1">
              <a:off x="464286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16200000" flipH="1" flipV="1">
              <a:off x="410902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flipV="1">
              <a:off x="517671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16200000" flipH="1" flipV="1">
              <a:off x="544363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6200000" flipH="1" flipV="1">
              <a:off x="490979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16200000" flipH="1" flipV="1">
              <a:off x="597747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16200000" flipH="1" flipV="1">
              <a:off x="624440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16200000" flipH="1" flipV="1">
              <a:off x="571055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16200000" flipH="1" flipV="1">
              <a:off x="677824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16200000" flipH="1" flipV="1">
              <a:off x="704516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16200000" flipH="1" flipV="1">
              <a:off x="651132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16200000" flipH="1" flipV="1">
              <a:off x="7579011"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16200000" flipH="1" flipV="1">
              <a:off x="7845933"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16200000" flipH="1" flipV="1">
              <a:off x="7312089"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16200000" flipH="1" flipV="1">
              <a:off x="8379777"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16200000" flipH="1" flipV="1">
              <a:off x="8112855" y="3579177"/>
              <a:ext cx="1219200" cy="4446"/>
            </a:xfrm>
            <a:prstGeom prst="line">
              <a:avLst/>
            </a:prstGeom>
            <a:ln w="2032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2" name="Rectangle 14"/>
          <p:cNvSpPr>
            <a:spLocks noChangeArrowheads="1"/>
          </p:cNvSpPr>
          <p:nvPr/>
        </p:nvSpPr>
        <p:spPr bwMode="auto">
          <a:xfrm>
            <a:off x="201174" y="948256"/>
            <a:ext cx="8647387" cy="2439987"/>
          </a:xfrm>
          <a:prstGeom prst="rect">
            <a:avLst/>
          </a:prstGeom>
          <a:noFill/>
          <a:ln w="9525">
            <a:noFill/>
            <a:miter lim="800000"/>
            <a:headEnd/>
            <a:tailEnd/>
          </a:ln>
          <a:effectLst/>
        </p:spPr>
        <p:txBody>
          <a:bodyPr>
            <a:prstTxWarp prst="textNoShape">
              <a:avLst/>
            </a:prstTxWarp>
          </a:bodyPr>
          <a:lstStyle/>
          <a:p>
            <a:pPr marL="14288" indent="-1588" algn="l">
              <a:spcBef>
                <a:spcPct val="20000"/>
              </a:spcBef>
              <a:spcAft>
                <a:spcPts val="2280"/>
              </a:spcAft>
              <a:buClr>
                <a:srgbClr val="CC66FF"/>
              </a:buClr>
              <a:buSzPct val="80000"/>
            </a:pPr>
            <a:r>
              <a:rPr lang="en-US" sz="1600" dirty="0" smtClean="0">
                <a:latin typeface="Arial"/>
                <a:cs typeface="Arial"/>
              </a:rPr>
              <a:t>The carrier envelope offset can be measured by using interference between the pump super-continuum and the pump + signal, or pump + idler sum-frequency mixing light  e.g. </a:t>
            </a:r>
            <a:r>
              <a:rPr lang="en-US" sz="1600" i="1" dirty="0" smtClean="0">
                <a:latin typeface="Arial"/>
                <a:cs typeface="Arial"/>
              </a:rPr>
              <a:t>idler </a:t>
            </a:r>
            <a:r>
              <a:rPr lang="en-US" sz="1600" dirty="0" smtClean="0">
                <a:latin typeface="Arial"/>
                <a:cs typeface="Arial"/>
              </a:rPr>
              <a:t>CEO:</a:t>
            </a:r>
            <a:endParaRPr lang="en-US" sz="1600" dirty="0">
              <a:latin typeface="Arial"/>
              <a:cs typeface="Arial"/>
            </a:endParaRPr>
          </a:p>
        </p:txBody>
      </p:sp>
      <p:pic>
        <p:nvPicPr>
          <p:cNvPr id="142" name="Picture 141"/>
          <p:cNvPicPr>
            <a:picLocks noChangeAspect="1"/>
          </p:cNvPicPr>
          <p:nvPr/>
        </p:nvPicPr>
        <p:blipFill>
          <a:blip r:embed="rId3">
            <a:clrChange>
              <a:clrFrom>
                <a:srgbClr val="000000"/>
              </a:clrFrom>
              <a:clrTo>
                <a:srgbClr val="000000">
                  <a:alpha val="0"/>
                </a:srgbClr>
              </a:clrTo>
            </a:clrChange>
          </a:blip>
          <a:stretch>
            <a:fillRect/>
          </a:stretch>
        </p:blipFill>
        <p:spPr>
          <a:xfrm>
            <a:off x="125536" y="1902313"/>
            <a:ext cx="2235086" cy="1250952"/>
          </a:xfrm>
          <a:prstGeom prst="rect">
            <a:avLst/>
          </a:prstGeom>
        </p:spPr>
      </p:pic>
      <p:pic>
        <p:nvPicPr>
          <p:cNvPr id="143" name="Picture 142"/>
          <p:cNvPicPr>
            <a:picLocks noChangeAspect="1"/>
          </p:cNvPicPr>
          <p:nvPr/>
        </p:nvPicPr>
        <p:blipFill>
          <a:blip r:embed="rId3">
            <a:clrChange>
              <a:clrFrom>
                <a:srgbClr val="000000"/>
              </a:clrFrom>
              <a:clrTo>
                <a:srgbClr val="000000">
                  <a:alpha val="0"/>
                </a:srgbClr>
              </a:clrTo>
            </a:clrChange>
          </a:blip>
          <a:stretch>
            <a:fillRect/>
          </a:stretch>
        </p:blipFill>
        <p:spPr>
          <a:xfrm>
            <a:off x="2527300" y="1902313"/>
            <a:ext cx="2235086" cy="1250952"/>
          </a:xfrm>
          <a:prstGeom prst="rect">
            <a:avLst/>
          </a:prstGeom>
        </p:spPr>
      </p:pic>
      <p:pic>
        <p:nvPicPr>
          <p:cNvPr id="144" name="Picture 143"/>
          <p:cNvPicPr>
            <a:picLocks noChangeAspect="1"/>
          </p:cNvPicPr>
          <p:nvPr/>
        </p:nvPicPr>
        <p:blipFill>
          <a:blip r:embed="rId3">
            <a:clrChange>
              <a:clrFrom>
                <a:srgbClr val="000000"/>
              </a:clrFrom>
              <a:clrTo>
                <a:srgbClr val="000000">
                  <a:alpha val="0"/>
                </a:srgbClr>
              </a:clrTo>
            </a:clrChange>
          </a:blip>
          <a:stretch>
            <a:fillRect/>
          </a:stretch>
        </p:blipFill>
        <p:spPr>
          <a:xfrm>
            <a:off x="5167964" y="1902313"/>
            <a:ext cx="1855136" cy="1250952"/>
          </a:xfrm>
          <a:prstGeom prst="rect">
            <a:avLst/>
          </a:prstGeom>
        </p:spPr>
      </p:pic>
      <p:pic>
        <p:nvPicPr>
          <p:cNvPr id="183" name="Picture 182"/>
          <p:cNvPicPr>
            <a:picLocks noChangeAspect="1"/>
          </p:cNvPicPr>
          <p:nvPr/>
        </p:nvPicPr>
        <p:blipFill>
          <a:blip r:embed="rId3">
            <a:clrChange>
              <a:clrFrom>
                <a:srgbClr val="000000"/>
              </a:clrFrom>
              <a:clrTo>
                <a:srgbClr val="000000">
                  <a:alpha val="0"/>
                </a:srgbClr>
              </a:clrTo>
            </a:clrChange>
          </a:blip>
          <a:stretch>
            <a:fillRect/>
          </a:stretch>
        </p:blipFill>
        <p:spPr>
          <a:xfrm>
            <a:off x="2527300" y="4758256"/>
            <a:ext cx="6964968" cy="838200"/>
          </a:xfrm>
          <a:prstGeom prst="rect">
            <a:avLst/>
          </a:prstGeom>
        </p:spPr>
      </p:pic>
      <p:sp>
        <p:nvSpPr>
          <p:cNvPr id="189" name="Rectangle 188"/>
          <p:cNvSpPr/>
          <p:nvPr/>
        </p:nvSpPr>
        <p:spPr>
          <a:xfrm>
            <a:off x="-139700" y="5973370"/>
            <a:ext cx="553245" cy="1016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8" name="Group 247"/>
          <p:cNvGrpSpPr/>
          <p:nvPr/>
        </p:nvGrpSpPr>
        <p:grpSpPr>
          <a:xfrm>
            <a:off x="572165" y="1862656"/>
            <a:ext cx="1323975" cy="2743508"/>
            <a:chOff x="572165" y="2133600"/>
            <a:chExt cx="1323975" cy="2743508"/>
          </a:xfrm>
        </p:grpSpPr>
        <p:sp>
          <p:nvSpPr>
            <p:cNvPr id="193" name="Oval 192"/>
            <p:cNvSpPr/>
            <p:nvPr/>
          </p:nvSpPr>
          <p:spPr>
            <a:xfrm>
              <a:off x="1123155" y="2133600"/>
              <a:ext cx="254223" cy="1440000"/>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5" name="Object 2"/>
            <p:cNvGraphicFramePr>
              <a:graphicFrameLocks noChangeAspect="1"/>
            </p:cNvGraphicFramePr>
            <p:nvPr/>
          </p:nvGraphicFramePr>
          <p:xfrm>
            <a:off x="572165" y="3652807"/>
            <a:ext cx="1323975" cy="322262"/>
          </p:xfrm>
          <a:graphic>
            <a:graphicData uri="http://schemas.openxmlformats.org/presentationml/2006/ole">
              <mc:AlternateContent xmlns:mc="http://schemas.openxmlformats.org/markup-compatibility/2006">
                <mc:Choice xmlns:v="urn:schemas-microsoft-com:vml" Requires="v">
                  <p:oleObj spid="_x0000_s265843" name="Equation" r:id="rId4" imgW="736600" imgH="177800" progId="Equation.3">
                    <p:embed/>
                  </p:oleObj>
                </mc:Choice>
                <mc:Fallback>
                  <p:oleObj name="Equation" r:id="rId4" imgW="7366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65" y="3652807"/>
                          <a:ext cx="1323975" cy="32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202" name="Straight Connector 201"/>
            <p:cNvCxnSpPr/>
            <p:nvPr/>
          </p:nvCxnSpPr>
          <p:spPr>
            <a:xfrm rot="5400000">
              <a:off x="904981" y="4367863"/>
              <a:ext cx="720000" cy="1588"/>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7" name="Oval 206"/>
            <p:cNvSpPr/>
            <p:nvPr/>
          </p:nvSpPr>
          <p:spPr>
            <a:xfrm>
              <a:off x="909367" y="4343265"/>
              <a:ext cx="533843" cy="533843"/>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8" name="Straight Connector 207"/>
            <p:cNvCxnSpPr/>
            <p:nvPr/>
          </p:nvCxnSpPr>
          <p:spPr>
            <a:xfrm rot="5400000">
              <a:off x="1094116" y="4600720"/>
              <a:ext cx="338554" cy="1588"/>
            </a:xfrm>
            <a:prstGeom prst="line">
              <a:avLst/>
            </a:prstGeom>
            <a:ln w="63500" cap="flat" cmpd="sng" algn="ctr">
              <a:solidFill>
                <a:srgbClr val="BB2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15" name="Rectangle 214"/>
          <p:cNvSpPr/>
          <p:nvPr/>
        </p:nvSpPr>
        <p:spPr>
          <a:xfrm>
            <a:off x="4909183" y="1871111"/>
            <a:ext cx="258781" cy="12509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p:cNvSpPr/>
          <p:nvPr/>
        </p:nvSpPr>
        <p:spPr>
          <a:xfrm>
            <a:off x="7023100" y="1921488"/>
            <a:ext cx="1891983" cy="12509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7" name="Picture 216"/>
          <p:cNvPicPr>
            <a:picLocks noChangeAspect="1"/>
          </p:cNvPicPr>
          <p:nvPr/>
        </p:nvPicPr>
        <p:blipFill>
          <a:blip r:embed="rId6">
            <a:clrChange>
              <a:clrFrom>
                <a:srgbClr val="FFFFFF"/>
              </a:clrFrom>
              <a:clrTo>
                <a:srgbClr val="FFFFFF">
                  <a:alpha val="0"/>
                </a:srgbClr>
              </a:clrTo>
            </a:clrChange>
          </a:blip>
          <a:stretch>
            <a:fillRect/>
          </a:stretch>
        </p:blipFill>
        <p:spPr>
          <a:xfrm>
            <a:off x="30513" y="1899675"/>
            <a:ext cx="2412000" cy="1291313"/>
          </a:xfrm>
          <a:prstGeom prst="rect">
            <a:avLst/>
          </a:prstGeom>
        </p:spPr>
      </p:pic>
      <p:pic>
        <p:nvPicPr>
          <p:cNvPr id="218" name="Picture 217"/>
          <p:cNvPicPr>
            <a:picLocks noChangeAspect="1"/>
          </p:cNvPicPr>
          <p:nvPr/>
        </p:nvPicPr>
        <p:blipFill>
          <a:blip r:embed="rId6">
            <a:clrChange>
              <a:clrFrom>
                <a:srgbClr val="FFFFFF"/>
              </a:clrFrom>
              <a:clrTo>
                <a:srgbClr val="FFFFFF">
                  <a:alpha val="0"/>
                </a:srgbClr>
              </a:clrTo>
            </a:clrChange>
          </a:blip>
          <a:stretch>
            <a:fillRect/>
          </a:stretch>
        </p:blipFill>
        <p:spPr>
          <a:xfrm>
            <a:off x="2453320" y="1899675"/>
            <a:ext cx="2412000" cy="1291313"/>
          </a:xfrm>
          <a:prstGeom prst="rect">
            <a:avLst/>
          </a:prstGeom>
        </p:spPr>
      </p:pic>
      <p:pic>
        <p:nvPicPr>
          <p:cNvPr id="219" name="Picture 218"/>
          <p:cNvPicPr>
            <a:picLocks noChangeAspect="1"/>
          </p:cNvPicPr>
          <p:nvPr/>
        </p:nvPicPr>
        <p:blipFill>
          <a:blip r:embed="rId6">
            <a:clrChange>
              <a:clrFrom>
                <a:srgbClr val="FFFFFF"/>
              </a:clrFrom>
              <a:clrTo>
                <a:srgbClr val="FFFFFF">
                  <a:alpha val="0"/>
                </a:srgbClr>
              </a:clrTo>
            </a:clrChange>
          </a:blip>
          <a:stretch>
            <a:fillRect/>
          </a:stretch>
        </p:blipFill>
        <p:spPr>
          <a:xfrm>
            <a:off x="5093229" y="1899675"/>
            <a:ext cx="1993498" cy="1291313"/>
          </a:xfrm>
          <a:prstGeom prst="rect">
            <a:avLst/>
          </a:prstGeom>
        </p:spPr>
      </p:pic>
      <p:pic>
        <p:nvPicPr>
          <p:cNvPr id="220" name="Picture 219"/>
          <p:cNvPicPr>
            <a:picLocks noChangeAspect="1"/>
          </p:cNvPicPr>
          <p:nvPr/>
        </p:nvPicPr>
        <p:blipFill>
          <a:blip r:embed="rId6">
            <a:clrChange>
              <a:clrFrom>
                <a:srgbClr val="FFFFFF"/>
              </a:clrFrom>
              <a:clrTo>
                <a:srgbClr val="FFFFFF">
                  <a:alpha val="0"/>
                </a:srgbClr>
              </a:clrTo>
            </a:clrChange>
          </a:blip>
          <a:stretch>
            <a:fillRect/>
          </a:stretch>
        </p:blipFill>
        <p:spPr>
          <a:xfrm>
            <a:off x="2408076" y="4770831"/>
            <a:ext cx="7200000" cy="825625"/>
          </a:xfrm>
          <a:prstGeom prst="rect">
            <a:avLst/>
          </a:prstGeom>
        </p:spPr>
      </p:pic>
      <p:sp>
        <p:nvSpPr>
          <p:cNvPr id="214" name="Rectangle 213"/>
          <p:cNvSpPr/>
          <p:nvPr/>
        </p:nvSpPr>
        <p:spPr>
          <a:xfrm>
            <a:off x="-139700" y="4758256"/>
            <a:ext cx="2667000" cy="12509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0" name="Group 249"/>
          <p:cNvGrpSpPr/>
          <p:nvPr/>
        </p:nvGrpSpPr>
        <p:grpSpPr>
          <a:xfrm>
            <a:off x="5314950" y="1862656"/>
            <a:ext cx="1484313" cy="2743508"/>
            <a:chOff x="5314950" y="2133600"/>
            <a:chExt cx="1484313" cy="2743508"/>
          </a:xfrm>
        </p:grpSpPr>
        <p:cxnSp>
          <p:nvCxnSpPr>
            <p:cNvPr id="223" name="Straight Connector 222"/>
            <p:cNvCxnSpPr/>
            <p:nvPr/>
          </p:nvCxnSpPr>
          <p:spPr>
            <a:xfrm rot="5400000">
              <a:off x="5727141" y="4367863"/>
              <a:ext cx="720000" cy="1588"/>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49" name="Group 248"/>
            <p:cNvGrpSpPr/>
            <p:nvPr/>
          </p:nvGrpSpPr>
          <p:grpSpPr>
            <a:xfrm>
              <a:off x="5314950" y="2133600"/>
              <a:ext cx="1484313" cy="2743508"/>
              <a:chOff x="5314950" y="2133600"/>
              <a:chExt cx="1484313" cy="2743508"/>
            </a:xfrm>
          </p:grpSpPr>
          <p:sp>
            <p:nvSpPr>
              <p:cNvPr id="221" name="Oval 220"/>
              <p:cNvSpPr/>
              <p:nvPr/>
            </p:nvSpPr>
            <p:spPr>
              <a:xfrm>
                <a:off x="5932197" y="2133600"/>
                <a:ext cx="254223" cy="1440000"/>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2" name="Object 2"/>
              <p:cNvGraphicFramePr>
                <a:graphicFrameLocks noChangeAspect="1"/>
              </p:cNvGraphicFramePr>
              <p:nvPr/>
            </p:nvGraphicFramePr>
            <p:xfrm>
              <a:off x="5314950" y="3652807"/>
              <a:ext cx="1484313" cy="322263"/>
            </p:xfrm>
            <a:graphic>
              <a:graphicData uri="http://schemas.openxmlformats.org/presentationml/2006/ole">
                <mc:AlternateContent xmlns:mc="http://schemas.openxmlformats.org/markup-compatibility/2006">
                  <mc:Choice xmlns:v="urn:schemas-microsoft-com:vml" Requires="v">
                    <p:oleObj spid="_x0000_s265844" name="Equation" r:id="rId7" imgW="825500" imgH="177800" progId="Equation.3">
                      <p:embed/>
                    </p:oleObj>
                  </mc:Choice>
                  <mc:Fallback>
                    <p:oleObj name="Equation" r:id="rId7" imgW="8255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950" y="3652807"/>
                            <a:ext cx="1484313"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25" name="Oval 224"/>
              <p:cNvSpPr/>
              <p:nvPr/>
            </p:nvSpPr>
            <p:spPr>
              <a:xfrm>
                <a:off x="5819425" y="4343265"/>
                <a:ext cx="533843" cy="533843"/>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5" name="Straight Connector 204"/>
              <p:cNvCxnSpPr/>
              <p:nvPr/>
            </p:nvCxnSpPr>
            <p:spPr>
              <a:xfrm rot="5400000">
                <a:off x="5919452" y="4600720"/>
                <a:ext cx="338554" cy="1588"/>
              </a:xfrm>
              <a:prstGeom prst="line">
                <a:avLst/>
              </a:prstGeom>
              <a:ln w="63500" cap="flat" cmpd="sng" algn="ctr">
                <a:solidFill>
                  <a:srgbClr val="05379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aphicFrame>
        <p:nvGraphicFramePr>
          <p:cNvPr id="228" name="Object 2"/>
          <p:cNvGraphicFramePr>
            <a:graphicFrameLocks noChangeAspect="1"/>
          </p:cNvGraphicFramePr>
          <p:nvPr>
            <p:extLst>
              <p:ext uri="{D42A27DB-BD31-4B8C-83A1-F6EECF244321}">
                <p14:modId xmlns:p14="http://schemas.microsoft.com/office/powerpoint/2010/main" val="252798087"/>
              </p:ext>
            </p:extLst>
          </p:nvPr>
        </p:nvGraphicFramePr>
        <p:xfrm>
          <a:off x="7315200" y="3181869"/>
          <a:ext cx="1781175" cy="714375"/>
        </p:xfrm>
        <a:graphic>
          <a:graphicData uri="http://schemas.openxmlformats.org/presentationml/2006/ole">
            <mc:AlternateContent xmlns:mc="http://schemas.openxmlformats.org/markup-compatibility/2006">
              <mc:Choice xmlns:v="urn:schemas-microsoft-com:vml" Requires="v">
                <p:oleObj spid="_x0000_s265845" name="Equation" r:id="rId9" imgW="990600" imgH="393700" progId="Equation.3">
                  <p:embed/>
                </p:oleObj>
              </mc:Choice>
              <mc:Fallback>
                <p:oleObj name="Equation" r:id="rId9" imgW="990600" imgH="393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3181869"/>
                        <a:ext cx="17811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33" name="Rectangle 232"/>
          <p:cNvSpPr/>
          <p:nvPr/>
        </p:nvSpPr>
        <p:spPr>
          <a:xfrm>
            <a:off x="-12637" y="5605733"/>
            <a:ext cx="9156638" cy="12509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31" name="Object 2"/>
          <p:cNvGraphicFramePr>
            <a:graphicFrameLocks noChangeAspect="1"/>
          </p:cNvGraphicFramePr>
          <p:nvPr>
            <p:extLst>
              <p:ext uri="{D42A27DB-BD31-4B8C-83A1-F6EECF244321}">
                <p14:modId xmlns:p14="http://schemas.microsoft.com/office/powerpoint/2010/main" val="2681406326"/>
              </p:ext>
            </p:extLst>
          </p:nvPr>
        </p:nvGraphicFramePr>
        <p:xfrm>
          <a:off x="7416800" y="5869505"/>
          <a:ext cx="1574800" cy="322263"/>
        </p:xfrm>
        <a:graphic>
          <a:graphicData uri="http://schemas.openxmlformats.org/presentationml/2006/ole">
            <mc:AlternateContent xmlns:mc="http://schemas.openxmlformats.org/markup-compatibility/2006">
              <mc:Choice xmlns:v="urn:schemas-microsoft-com:vml" Requires="v">
                <p:oleObj spid="_x0000_s265846" name="Equation" r:id="rId11" imgW="876300" imgH="177800" progId="Equation.3">
                  <p:embed/>
                </p:oleObj>
              </mc:Choice>
              <mc:Fallback>
                <p:oleObj name="Equation" r:id="rId11" imgW="876300" imgH="177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6800" y="5869505"/>
                        <a:ext cx="1574800"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32" name="Group 231"/>
          <p:cNvGrpSpPr/>
          <p:nvPr/>
        </p:nvGrpSpPr>
        <p:grpSpPr>
          <a:xfrm>
            <a:off x="7918136" y="2319856"/>
            <a:ext cx="547236" cy="338554"/>
            <a:chOff x="8096250" y="6954772"/>
            <a:chExt cx="547236" cy="338554"/>
          </a:xfrm>
        </p:grpSpPr>
        <p:cxnSp>
          <p:nvCxnSpPr>
            <p:cNvPr id="190" name="Straight Arrow Connector 189"/>
            <p:cNvCxnSpPr/>
            <p:nvPr/>
          </p:nvCxnSpPr>
          <p:spPr>
            <a:xfrm>
              <a:off x="8096250" y="7158714"/>
              <a:ext cx="29845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1" name="Rectangle 190"/>
            <p:cNvSpPr/>
            <p:nvPr/>
          </p:nvSpPr>
          <p:spPr>
            <a:xfrm>
              <a:off x="8394700" y="6954772"/>
              <a:ext cx="248786" cy="338554"/>
            </a:xfrm>
            <a:prstGeom prst="rect">
              <a:avLst/>
            </a:prstGeom>
          </p:spPr>
          <p:txBody>
            <a:bodyPr wrap="none">
              <a:spAutoFit/>
            </a:bodyPr>
            <a:lstStyle/>
            <a:p>
              <a:r>
                <a:rPr lang="en-US" sz="1600" dirty="0" err="1" smtClean="0">
                  <a:solidFill>
                    <a:prstClr val="black"/>
                  </a:solidFill>
                  <a:latin typeface="Arial"/>
                  <a:cs typeface="Arial"/>
                </a:rPr>
                <a:t>f</a:t>
              </a:r>
              <a:endParaRPr lang="en-US" dirty="0"/>
            </a:p>
          </p:txBody>
        </p:sp>
      </p:grpSp>
      <p:sp>
        <p:nvSpPr>
          <p:cNvPr id="229" name="Oval 228"/>
          <p:cNvSpPr/>
          <p:nvPr/>
        </p:nvSpPr>
        <p:spPr>
          <a:xfrm>
            <a:off x="8333153" y="3978138"/>
            <a:ext cx="251120" cy="1846918"/>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p:cNvSpPr/>
          <p:nvPr/>
        </p:nvSpPr>
        <p:spPr>
          <a:xfrm>
            <a:off x="8906116" y="4522213"/>
            <a:ext cx="385930" cy="12509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2360622" y="4682056"/>
            <a:ext cx="2782167" cy="338554"/>
          </a:xfrm>
          <a:prstGeom prst="rect">
            <a:avLst/>
          </a:prstGeom>
        </p:spPr>
        <p:txBody>
          <a:bodyPr wrap="none">
            <a:spAutoFit/>
          </a:bodyPr>
          <a:lstStyle/>
          <a:p>
            <a:r>
              <a:rPr lang="en-US" sz="1600" i="1" dirty="0" smtClean="0">
                <a:solidFill>
                  <a:prstClr val="black"/>
                </a:solidFill>
                <a:latin typeface="Arial"/>
                <a:cs typeface="Arial"/>
              </a:rPr>
              <a:t>pump super-continuum (</a:t>
            </a:r>
            <a:r>
              <a:rPr lang="en-US" sz="1600" i="1" dirty="0" err="1" smtClean="0">
                <a:solidFill>
                  <a:prstClr val="black"/>
                </a:solidFill>
                <a:latin typeface="Arial"/>
                <a:cs typeface="Arial"/>
              </a:rPr>
              <a:t>s/c</a:t>
            </a:r>
            <a:r>
              <a:rPr lang="en-US" sz="1600" i="1" dirty="0" smtClean="0">
                <a:solidFill>
                  <a:prstClr val="black"/>
                </a:solidFill>
                <a:latin typeface="Arial"/>
                <a:cs typeface="Arial"/>
              </a:rPr>
              <a:t>)</a:t>
            </a:r>
            <a:endParaRPr lang="en-US" i="1" dirty="0"/>
          </a:p>
        </p:txBody>
      </p:sp>
      <p:sp>
        <p:nvSpPr>
          <p:cNvPr id="235" name="Rectangle 234"/>
          <p:cNvSpPr/>
          <p:nvPr/>
        </p:nvSpPr>
        <p:spPr>
          <a:xfrm>
            <a:off x="139065" y="1934063"/>
            <a:ext cx="858464" cy="338554"/>
          </a:xfrm>
          <a:prstGeom prst="rect">
            <a:avLst/>
          </a:prstGeom>
        </p:spPr>
        <p:txBody>
          <a:bodyPr wrap="none">
            <a:spAutoFit/>
          </a:bodyPr>
          <a:lstStyle/>
          <a:p>
            <a:r>
              <a:rPr lang="en-US" sz="1600" i="1" dirty="0" smtClean="0">
                <a:solidFill>
                  <a:prstClr val="black"/>
                </a:solidFill>
                <a:latin typeface="Arial"/>
                <a:cs typeface="Arial"/>
              </a:rPr>
              <a:t>idler (</a:t>
            </a:r>
            <a:r>
              <a:rPr lang="en-US" sz="1600" i="1" dirty="0" err="1" smtClean="0">
                <a:solidFill>
                  <a:prstClr val="black"/>
                </a:solidFill>
                <a:latin typeface="Arial"/>
                <a:cs typeface="Arial"/>
              </a:rPr>
              <a:t>i</a:t>
            </a:r>
            <a:r>
              <a:rPr lang="en-US" sz="1600" i="1" dirty="0" smtClean="0">
                <a:solidFill>
                  <a:prstClr val="black"/>
                </a:solidFill>
                <a:latin typeface="Arial"/>
                <a:cs typeface="Arial"/>
              </a:rPr>
              <a:t>)</a:t>
            </a:r>
            <a:endParaRPr lang="en-US" i="1" dirty="0"/>
          </a:p>
        </p:txBody>
      </p:sp>
      <p:sp>
        <p:nvSpPr>
          <p:cNvPr id="236" name="Rectangle 235"/>
          <p:cNvSpPr/>
          <p:nvPr/>
        </p:nvSpPr>
        <p:spPr>
          <a:xfrm>
            <a:off x="2420853" y="1934063"/>
            <a:ext cx="1063848" cy="338554"/>
          </a:xfrm>
          <a:prstGeom prst="rect">
            <a:avLst/>
          </a:prstGeom>
        </p:spPr>
        <p:txBody>
          <a:bodyPr wrap="none">
            <a:spAutoFit/>
          </a:bodyPr>
          <a:lstStyle/>
          <a:p>
            <a:r>
              <a:rPr lang="en-US" sz="1600" i="1" dirty="0" smtClean="0">
                <a:solidFill>
                  <a:prstClr val="black"/>
                </a:solidFill>
                <a:latin typeface="Arial"/>
                <a:cs typeface="Arial"/>
              </a:rPr>
              <a:t>signal (</a:t>
            </a:r>
            <a:r>
              <a:rPr lang="en-US" sz="1600" i="1" dirty="0" err="1" smtClean="0">
                <a:solidFill>
                  <a:prstClr val="black"/>
                </a:solidFill>
                <a:latin typeface="Arial"/>
                <a:cs typeface="Arial"/>
              </a:rPr>
              <a:t>s</a:t>
            </a:r>
            <a:r>
              <a:rPr lang="en-US" sz="1600" i="1" dirty="0" smtClean="0">
                <a:solidFill>
                  <a:prstClr val="black"/>
                </a:solidFill>
                <a:latin typeface="Arial"/>
                <a:cs typeface="Arial"/>
              </a:rPr>
              <a:t>)</a:t>
            </a:r>
            <a:endParaRPr lang="en-US" i="1" dirty="0"/>
          </a:p>
        </p:txBody>
      </p:sp>
      <p:sp>
        <p:nvSpPr>
          <p:cNvPr id="237" name="Rectangle 236"/>
          <p:cNvSpPr/>
          <p:nvPr/>
        </p:nvSpPr>
        <p:spPr>
          <a:xfrm>
            <a:off x="4891236" y="1934063"/>
            <a:ext cx="1052527" cy="338554"/>
          </a:xfrm>
          <a:prstGeom prst="rect">
            <a:avLst/>
          </a:prstGeom>
        </p:spPr>
        <p:txBody>
          <a:bodyPr wrap="none">
            <a:spAutoFit/>
          </a:bodyPr>
          <a:lstStyle/>
          <a:p>
            <a:r>
              <a:rPr lang="en-US" sz="1600" i="1" dirty="0" smtClean="0">
                <a:solidFill>
                  <a:prstClr val="black"/>
                </a:solidFill>
                <a:latin typeface="Arial"/>
                <a:cs typeface="Arial"/>
              </a:rPr>
              <a:t>pump (</a:t>
            </a:r>
            <a:r>
              <a:rPr lang="en-US" sz="1600" i="1" dirty="0" err="1" smtClean="0">
                <a:solidFill>
                  <a:prstClr val="black"/>
                </a:solidFill>
                <a:latin typeface="Arial"/>
                <a:cs typeface="Arial"/>
              </a:rPr>
              <a:t>p</a:t>
            </a:r>
            <a:r>
              <a:rPr lang="en-US" sz="1600" i="1" dirty="0" smtClean="0">
                <a:solidFill>
                  <a:prstClr val="black"/>
                </a:solidFill>
                <a:latin typeface="Arial"/>
                <a:cs typeface="Arial"/>
              </a:rPr>
              <a:t>)</a:t>
            </a:r>
            <a:endParaRPr lang="en-US" i="1" dirty="0"/>
          </a:p>
        </p:txBody>
      </p:sp>
      <p:grpSp>
        <p:nvGrpSpPr>
          <p:cNvPr id="247" name="Group 246"/>
          <p:cNvGrpSpPr/>
          <p:nvPr/>
        </p:nvGrpSpPr>
        <p:grpSpPr>
          <a:xfrm>
            <a:off x="228600" y="3048800"/>
            <a:ext cx="8879986" cy="3807884"/>
            <a:chOff x="228600" y="3319744"/>
            <a:chExt cx="8879986" cy="3807884"/>
          </a:xfrm>
        </p:grpSpPr>
        <p:sp>
          <p:nvSpPr>
            <p:cNvPr id="196" name="Rectangle 195"/>
            <p:cNvSpPr/>
            <p:nvPr/>
          </p:nvSpPr>
          <p:spPr>
            <a:xfrm>
              <a:off x="228600" y="6096000"/>
              <a:ext cx="7016616" cy="584776"/>
            </a:xfrm>
            <a:prstGeom prst="rect">
              <a:avLst/>
            </a:prstGeom>
          </p:spPr>
          <p:txBody>
            <a:bodyPr wrap="square">
              <a:spAutoFit/>
            </a:bodyPr>
            <a:lstStyle/>
            <a:p>
              <a:pPr>
                <a:spcBef>
                  <a:spcPct val="50000"/>
                </a:spcBef>
              </a:pPr>
              <a:r>
                <a:rPr lang="en-US" sz="1600" dirty="0" smtClean="0">
                  <a:latin typeface="Arial"/>
                  <a:cs typeface="Arial"/>
                </a:rPr>
                <a:t>The beat signal between </a:t>
              </a:r>
              <a:r>
                <a:rPr lang="en-US" sz="1600" i="1" dirty="0" err="1" smtClean="0">
                  <a:latin typeface="Times"/>
                  <a:cs typeface="Times"/>
                </a:rPr>
                <a:t>f</a:t>
              </a:r>
              <a:r>
                <a:rPr lang="en-US" sz="1600" i="1" baseline="-25000" dirty="0" err="1" smtClean="0">
                  <a:latin typeface="Times"/>
                  <a:cs typeface="Times"/>
                </a:rPr>
                <a:t>S</a:t>
              </a:r>
              <a:r>
                <a:rPr lang="en-US" sz="1600" i="1" baseline="-25000" dirty="0" smtClean="0">
                  <a:latin typeface="Times"/>
                  <a:cs typeface="Times"/>
                </a:rPr>
                <a:t>/C</a:t>
              </a:r>
              <a:r>
                <a:rPr lang="en-US" sz="1600" baseline="-25000" dirty="0" smtClean="0">
                  <a:latin typeface="Times"/>
                  <a:cs typeface="Times"/>
                </a:rPr>
                <a:t> </a:t>
              </a:r>
              <a:r>
                <a:rPr lang="en-US" sz="1600" dirty="0" smtClean="0">
                  <a:latin typeface="Arial"/>
                  <a:cs typeface="Arial"/>
                </a:rPr>
                <a:t>and </a:t>
              </a:r>
              <a:r>
                <a:rPr lang="en-US" sz="1600" i="1" dirty="0" err="1" smtClean="0">
                  <a:latin typeface="Times"/>
                  <a:cs typeface="Times"/>
                </a:rPr>
                <a:t>f</a:t>
              </a:r>
              <a:r>
                <a:rPr lang="en-US" sz="1600" i="1" baseline="-25000" dirty="0" err="1" smtClean="0">
                  <a:latin typeface="Times"/>
                  <a:cs typeface="Times"/>
                </a:rPr>
                <a:t>SFM</a:t>
              </a:r>
              <a:r>
                <a:rPr lang="en-US" sz="1600" dirty="0" smtClean="0">
                  <a:latin typeface="Times"/>
                  <a:cs typeface="Times"/>
                </a:rPr>
                <a:t> </a:t>
              </a:r>
              <a:r>
                <a:rPr lang="en-US" sz="1600" dirty="0" smtClean="0">
                  <a:latin typeface="Arial"/>
                  <a:cs typeface="Arial"/>
                </a:rPr>
                <a:t>contains the frequency </a:t>
              </a:r>
              <a:r>
                <a:rPr lang="en-US" sz="1600" i="1" dirty="0" smtClean="0">
                  <a:latin typeface="Symbol" charset="2"/>
                  <a:cs typeface="Symbol" charset="2"/>
                </a:rPr>
                <a:t>d</a:t>
              </a:r>
              <a:r>
                <a:rPr lang="en-US" sz="1600" i="1" baseline="-25000" dirty="0" smtClean="0">
                  <a:latin typeface="Times"/>
                  <a:cs typeface="Times"/>
                </a:rPr>
                <a:t>i</a:t>
              </a:r>
              <a:r>
                <a:rPr lang="en-US" sz="1600" dirty="0" smtClean="0">
                  <a:latin typeface="Arial"/>
                  <a:cs typeface="Arial"/>
                </a:rPr>
                <a:t>, and harmonics of the laser repetition frequency, </a:t>
              </a:r>
              <a:r>
                <a:rPr lang="en-US" sz="1600" i="1" dirty="0" err="1" smtClean="0">
                  <a:latin typeface="Times"/>
                  <a:cs typeface="Times"/>
                </a:rPr>
                <a:t>F</a:t>
              </a:r>
              <a:r>
                <a:rPr lang="en-US" sz="1600" i="1" baseline="-25000" dirty="0" err="1" smtClean="0">
                  <a:latin typeface="Times"/>
                  <a:cs typeface="Times"/>
                </a:rPr>
                <a:t>rep</a:t>
              </a:r>
              <a:r>
                <a:rPr lang="en-US" sz="1600" dirty="0" smtClean="0">
                  <a:latin typeface="Arial"/>
                  <a:cs typeface="Arial"/>
                </a:rPr>
                <a:t>.  </a:t>
              </a:r>
              <a:endParaRPr lang="en-US" sz="1600" dirty="0">
                <a:latin typeface="Arial"/>
                <a:cs typeface="Arial"/>
              </a:endParaRPr>
            </a:p>
          </p:txBody>
        </p:sp>
        <p:grpSp>
          <p:nvGrpSpPr>
            <p:cNvPr id="246" name="Group 245"/>
            <p:cNvGrpSpPr/>
            <p:nvPr/>
          </p:nvGrpSpPr>
          <p:grpSpPr>
            <a:xfrm>
              <a:off x="6444451" y="3319744"/>
              <a:ext cx="2664135" cy="3807884"/>
              <a:chOff x="6444451" y="3319744"/>
              <a:chExt cx="2664135" cy="3807884"/>
            </a:xfrm>
          </p:grpSpPr>
          <p:sp>
            <p:nvSpPr>
              <p:cNvPr id="238" name="Double Bracket 237"/>
              <p:cNvSpPr/>
              <p:nvPr/>
            </p:nvSpPr>
            <p:spPr>
              <a:xfrm rot="5400000">
                <a:off x="6539122" y="4038049"/>
                <a:ext cx="3287769" cy="1851159"/>
              </a:xfrm>
              <a:prstGeom prst="bracketPair">
                <a:avLst>
                  <a:gd name="adj" fmla="val 8226"/>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0" name="Straight Connector 239"/>
              <p:cNvCxnSpPr/>
              <p:nvPr/>
            </p:nvCxnSpPr>
            <p:spPr>
              <a:xfrm rot="16200000" flipH="1">
                <a:off x="5937209" y="6603241"/>
                <a:ext cx="1031629" cy="17146"/>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flipV="1">
                <a:off x="6448896" y="6705600"/>
                <a:ext cx="1767690" cy="8573"/>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rot="5400000" flipH="1" flipV="1">
                <a:off x="8163259" y="6656557"/>
                <a:ext cx="98086" cy="1588"/>
              </a:xfrm>
              <a:prstGeom prst="line">
                <a:avLst/>
              </a:prstGeom>
              <a:ln w="127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grpSp>
        <p:nvGrpSpPr>
          <p:cNvPr id="185" name="Group 184"/>
          <p:cNvGrpSpPr/>
          <p:nvPr/>
        </p:nvGrpSpPr>
        <p:grpSpPr>
          <a:xfrm>
            <a:off x="106668" y="4559233"/>
            <a:ext cx="2184203" cy="1202415"/>
            <a:chOff x="106668" y="4830177"/>
            <a:chExt cx="2184203" cy="1202415"/>
          </a:xfrm>
        </p:grpSpPr>
        <p:pic>
          <p:nvPicPr>
            <p:cNvPr id="141" name="Picture 140"/>
            <p:cNvPicPr>
              <a:picLocks noChangeAspect="1"/>
            </p:cNvPicPr>
            <p:nvPr/>
          </p:nvPicPr>
          <p:blipFill>
            <a:blip r:embed="rId13"/>
            <a:stretch>
              <a:fillRect/>
            </a:stretch>
          </p:blipFill>
          <p:spPr>
            <a:xfrm>
              <a:off x="741045" y="4953000"/>
              <a:ext cx="1549826" cy="1079592"/>
            </a:xfrm>
            <a:prstGeom prst="rect">
              <a:avLst/>
            </a:prstGeom>
          </p:spPr>
        </p:pic>
        <p:pic>
          <p:nvPicPr>
            <p:cNvPr id="182" name="Picture 181"/>
            <p:cNvPicPr>
              <a:picLocks noChangeAspect="1"/>
            </p:cNvPicPr>
            <p:nvPr/>
          </p:nvPicPr>
          <p:blipFill>
            <a:blip r:embed="rId14"/>
            <a:stretch>
              <a:fillRect/>
            </a:stretch>
          </p:blipFill>
          <p:spPr>
            <a:xfrm>
              <a:off x="106668" y="4830177"/>
              <a:ext cx="930993" cy="922754"/>
            </a:xfrm>
            <a:prstGeom prst="rect">
              <a:avLst/>
            </a:prstGeom>
            <a:ln>
              <a:solidFill>
                <a:schemeClr val="tx1"/>
              </a:solidFill>
            </a:ln>
          </p:spPr>
        </p:pic>
      </p:grpSp>
      <p:sp>
        <p:nvSpPr>
          <p:cNvPr id="181" name="Rectangle 180"/>
          <p:cNvSpPr/>
          <p:nvPr/>
        </p:nvSpPr>
        <p:spPr>
          <a:xfrm>
            <a:off x="1363132" y="169333"/>
            <a:ext cx="6561667" cy="369332"/>
          </a:xfrm>
          <a:prstGeom prst="rect">
            <a:avLst/>
          </a:prstGeom>
        </p:spPr>
        <p:txBody>
          <a:bodyPr wrap="square">
            <a:spAutoFit/>
          </a:bodyPr>
          <a:lstStyle/>
          <a:p>
            <a:pPr marL="3175" lvl="1" algn="ctr">
              <a:spcBef>
                <a:spcPct val="50000"/>
              </a:spcBef>
            </a:pPr>
            <a:r>
              <a:rPr lang="en-US" b="1" dirty="0" smtClean="0">
                <a:latin typeface="Arial"/>
                <a:cs typeface="Arial"/>
              </a:rPr>
              <a:t>Principle of detecting the OPO comb offset frequency</a:t>
            </a:r>
            <a:endParaRPr lang="en-US" b="1" dirty="0">
              <a:latin typeface="Arial"/>
              <a:cs typeface="Arial"/>
            </a:endParaRPr>
          </a:p>
        </p:txBody>
      </p:sp>
      <p:sp>
        <p:nvSpPr>
          <p:cNvPr id="2" name="Rectangle 1"/>
          <p:cNvSpPr/>
          <p:nvPr/>
        </p:nvSpPr>
        <p:spPr>
          <a:xfrm>
            <a:off x="8766770" y="5475475"/>
            <a:ext cx="95588" cy="218472"/>
          </a:xfrm>
          <a:prstGeom prst="rect">
            <a:avLst/>
          </a:prstGeom>
          <a:solidFill>
            <a:schemeClr val="bg1"/>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85289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214" grpId="0" animBg="1"/>
      <p:bldP spid="229" grpId="0" animBg="1"/>
      <p:bldP spid="234" grpId="0" animBg="1"/>
      <p:bldP spid="2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74139" y="3352799"/>
            <a:ext cx="3835995" cy="2734733"/>
          </a:xfrm>
          <a:prstGeom prst="rect">
            <a:avLst/>
          </a:prstGeom>
        </p:spPr>
      </p:pic>
      <p:sp>
        <p:nvSpPr>
          <p:cNvPr id="147459" name="Rectangle 3"/>
          <p:cNvSpPr>
            <a:spLocks noChangeArrowheads="1"/>
          </p:cNvSpPr>
          <p:nvPr/>
        </p:nvSpPr>
        <p:spPr bwMode="auto">
          <a:xfrm>
            <a:off x="1346200" y="2808738"/>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Font typeface="Arial" charset="0"/>
              <a:buNone/>
            </a:pPr>
            <a:endParaRPr lang="en-GB"/>
          </a:p>
        </p:txBody>
      </p:sp>
      <p:pic>
        <p:nvPicPr>
          <p:cNvPr id="147461" name="Picture 6" descr="Untitled1taisyta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50" y="796693"/>
            <a:ext cx="8856663"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2553" y="4153452"/>
            <a:ext cx="5108313" cy="1815882"/>
          </a:xfrm>
          <a:prstGeom prst="rect">
            <a:avLst/>
          </a:prstGeom>
        </p:spPr>
        <p:txBody>
          <a:bodyPr wrap="square">
            <a:spAutoFit/>
          </a:bodyPr>
          <a:lstStyle/>
          <a:p>
            <a:pPr lvl="0">
              <a:spcBef>
                <a:spcPct val="50000"/>
              </a:spcBef>
            </a:pPr>
            <a:r>
              <a:rPr lang="en-US" sz="1600" i="1" dirty="0">
                <a:latin typeface="Symbol" charset="2"/>
                <a:cs typeface="Symbol" charset="2"/>
              </a:rPr>
              <a:t>d</a:t>
            </a:r>
            <a:r>
              <a:rPr lang="en-US" sz="1600" i="1" baseline="-25000" dirty="0">
                <a:latin typeface="Times"/>
                <a:cs typeface="Times"/>
              </a:rPr>
              <a:t>s</a:t>
            </a:r>
            <a:r>
              <a:rPr lang="en-GB" sz="1600" kern="0" dirty="0">
                <a:latin typeface="Arial"/>
                <a:cs typeface="Arial"/>
              </a:rPr>
              <a:t> locked to 10 MHz</a:t>
            </a:r>
            <a:r>
              <a:rPr lang="en-GB" sz="1600" kern="0" dirty="0" smtClean="0">
                <a:solidFill>
                  <a:prstClr val="black"/>
                </a:solidFill>
                <a:latin typeface="Arial"/>
                <a:cs typeface="Arial"/>
              </a:rPr>
              <a:t> with -3-dB linewidth of 15 Hz</a:t>
            </a:r>
          </a:p>
          <a:p>
            <a:pPr lvl="0">
              <a:spcBef>
                <a:spcPct val="50000"/>
              </a:spcBef>
            </a:pPr>
            <a:r>
              <a:rPr lang="en-US" sz="1600" kern="0" dirty="0" smtClean="0">
                <a:solidFill>
                  <a:prstClr val="black"/>
                </a:solidFill>
                <a:latin typeface="Arial"/>
                <a:cs typeface="Arial"/>
              </a:rPr>
              <a:t>Comparable to nominal 10-Hz resolution of the RF spectrum analyzer</a:t>
            </a:r>
            <a:endParaRPr lang="en-GB" sz="1600" kern="0" dirty="0" smtClean="0">
              <a:solidFill>
                <a:prstClr val="black"/>
              </a:solidFill>
              <a:latin typeface="Arial"/>
              <a:cs typeface="Arial"/>
            </a:endParaRPr>
          </a:p>
          <a:p>
            <a:pPr lvl="0">
              <a:spcBef>
                <a:spcPct val="50000"/>
              </a:spcBef>
            </a:pPr>
            <a:r>
              <a:rPr lang="en-GB" sz="1600" kern="0" dirty="0" smtClean="0">
                <a:solidFill>
                  <a:prstClr val="black"/>
                </a:solidFill>
                <a:latin typeface="Arial"/>
                <a:cs typeface="Arial"/>
              </a:rPr>
              <a:t>Far lower than linewidths of competitive combs:</a:t>
            </a:r>
          </a:p>
          <a:p>
            <a:pPr lvl="1"/>
            <a:r>
              <a:rPr lang="en-GB" sz="1600" kern="0" dirty="0" smtClean="0">
                <a:solidFill>
                  <a:prstClr val="black"/>
                </a:solidFill>
                <a:latin typeface="Arial"/>
                <a:cs typeface="Arial"/>
              </a:rPr>
              <a:t>Cr:forsterite, 1 MHz</a:t>
            </a:r>
            <a:r>
              <a:rPr lang="en-GB" sz="1600" i="1" kern="0" baseline="30000" dirty="0" smtClean="0">
                <a:solidFill>
                  <a:srgbClr val="FF0000"/>
                </a:solidFill>
                <a:latin typeface="Arial"/>
                <a:cs typeface="Arial"/>
              </a:rPr>
              <a:t>a</a:t>
            </a:r>
          </a:p>
          <a:p>
            <a:pPr lvl="1"/>
            <a:r>
              <a:rPr lang="en-GB" sz="1600" kern="0" dirty="0" smtClean="0">
                <a:solidFill>
                  <a:prstClr val="black"/>
                </a:solidFill>
                <a:latin typeface="Arial"/>
                <a:cs typeface="Arial"/>
              </a:rPr>
              <a:t>Er:fibre, 600 </a:t>
            </a:r>
            <a:r>
              <a:rPr lang="en-GB" sz="1600" kern="0" dirty="0" err="1" smtClean="0">
                <a:solidFill>
                  <a:prstClr val="black"/>
                </a:solidFill>
                <a:latin typeface="Arial"/>
                <a:cs typeface="Arial"/>
              </a:rPr>
              <a:t>kHz</a:t>
            </a:r>
            <a:r>
              <a:rPr lang="en-GB" sz="1600" i="1" kern="0" baseline="30000" dirty="0" err="1" smtClean="0">
                <a:solidFill>
                  <a:srgbClr val="FF0000"/>
                </a:solidFill>
                <a:latin typeface="Arial"/>
                <a:cs typeface="Arial"/>
              </a:rPr>
              <a:t>b</a:t>
            </a:r>
            <a:endParaRPr lang="en-GB" sz="1600" kern="0" dirty="0" smtClean="0">
              <a:solidFill>
                <a:srgbClr val="0000FF"/>
              </a:solidFill>
              <a:latin typeface="Arial"/>
              <a:cs typeface="Arial"/>
            </a:endParaRPr>
          </a:p>
        </p:txBody>
      </p:sp>
      <p:sp>
        <p:nvSpPr>
          <p:cNvPr id="8" name="Rectangle 7"/>
          <p:cNvSpPr/>
          <p:nvPr/>
        </p:nvSpPr>
        <p:spPr>
          <a:xfrm>
            <a:off x="2721345" y="5497095"/>
            <a:ext cx="3520579" cy="400110"/>
          </a:xfrm>
          <a:prstGeom prst="rect">
            <a:avLst/>
          </a:prstGeom>
        </p:spPr>
        <p:txBody>
          <a:bodyPr wrap="square">
            <a:spAutoFit/>
          </a:bodyPr>
          <a:lstStyle/>
          <a:p>
            <a:r>
              <a:rPr lang="en-GB" sz="1000" i="1" kern="0" baseline="30000" dirty="0" smtClean="0">
                <a:solidFill>
                  <a:srgbClr val="FF0000"/>
                </a:solidFill>
                <a:latin typeface="Arial"/>
                <a:cs typeface="Arial"/>
              </a:rPr>
              <a:t>a </a:t>
            </a:r>
            <a:r>
              <a:rPr lang="en-US" sz="1000" dirty="0">
                <a:solidFill>
                  <a:srgbClr val="FF0000"/>
                </a:solidFill>
                <a:latin typeface="Arial"/>
                <a:cs typeface="Arial"/>
              </a:rPr>
              <a:t>Tillman et al, Appl. Opt. </a:t>
            </a:r>
            <a:r>
              <a:rPr lang="en-US" sz="1000" b="1" dirty="0">
                <a:solidFill>
                  <a:srgbClr val="FF0000"/>
                </a:solidFill>
                <a:latin typeface="Arial"/>
                <a:cs typeface="Arial"/>
              </a:rPr>
              <a:t>48</a:t>
            </a:r>
            <a:r>
              <a:rPr lang="en-US" sz="1000" dirty="0">
                <a:solidFill>
                  <a:srgbClr val="FF0000"/>
                </a:solidFill>
                <a:latin typeface="Arial"/>
                <a:cs typeface="Arial"/>
              </a:rPr>
              <a:t>, 6980 (2009)</a:t>
            </a:r>
          </a:p>
          <a:p>
            <a:r>
              <a:rPr lang="en-GB" sz="1000" i="1" kern="0" baseline="30000" dirty="0" smtClean="0">
                <a:solidFill>
                  <a:srgbClr val="FF0000"/>
                </a:solidFill>
                <a:latin typeface="Arial"/>
                <a:cs typeface="Arial"/>
              </a:rPr>
              <a:t>b </a:t>
            </a:r>
            <a:r>
              <a:rPr lang="en-US" sz="1000" dirty="0">
                <a:solidFill>
                  <a:srgbClr val="FF0000"/>
                </a:solidFill>
                <a:latin typeface="Arial"/>
                <a:cs typeface="Arial"/>
              </a:rPr>
              <a:t>Lim et al, Opt. Express </a:t>
            </a:r>
            <a:r>
              <a:rPr lang="en-US" sz="1000" b="1" dirty="0">
                <a:solidFill>
                  <a:srgbClr val="FF0000"/>
                </a:solidFill>
                <a:latin typeface="Arial"/>
                <a:cs typeface="Arial"/>
              </a:rPr>
              <a:t>17</a:t>
            </a:r>
            <a:r>
              <a:rPr lang="en-US" sz="1000" dirty="0">
                <a:solidFill>
                  <a:srgbClr val="FF0000"/>
                </a:solidFill>
                <a:latin typeface="Arial"/>
                <a:cs typeface="Arial"/>
              </a:rPr>
              <a:t>, 14115 (2009)</a:t>
            </a:r>
          </a:p>
        </p:txBody>
      </p:sp>
      <p:sp>
        <p:nvSpPr>
          <p:cNvPr id="9" name="Rectangle 8"/>
          <p:cNvSpPr/>
          <p:nvPr/>
        </p:nvSpPr>
        <p:spPr>
          <a:xfrm>
            <a:off x="1363132" y="169333"/>
            <a:ext cx="6561667" cy="369332"/>
          </a:xfrm>
          <a:prstGeom prst="rect">
            <a:avLst/>
          </a:prstGeom>
        </p:spPr>
        <p:txBody>
          <a:bodyPr wrap="square">
            <a:spAutoFit/>
          </a:bodyPr>
          <a:lstStyle/>
          <a:p>
            <a:pPr marL="3175" lvl="1" algn="ctr">
              <a:spcBef>
                <a:spcPct val="50000"/>
              </a:spcBef>
            </a:pPr>
            <a:r>
              <a:rPr lang="en-US" b="1" dirty="0" smtClean="0">
                <a:latin typeface="Arial"/>
                <a:cs typeface="Arial"/>
              </a:rPr>
              <a:t>Experimental detection of the OPO comb</a:t>
            </a:r>
            <a:r>
              <a:rPr lang="en-US" b="1" dirty="0">
                <a:latin typeface="Arial"/>
                <a:cs typeface="Arial"/>
              </a:rPr>
              <a:t>-offset signal</a:t>
            </a:r>
            <a:endParaRPr lang="en-US" b="1" dirty="0">
              <a:latin typeface="Arial"/>
              <a:cs typeface="Arial"/>
            </a:endParaRPr>
          </a:p>
        </p:txBody>
      </p:sp>
      <p:sp>
        <p:nvSpPr>
          <p:cNvPr id="2" name="Rectangle 1"/>
          <p:cNvSpPr/>
          <p:nvPr/>
        </p:nvSpPr>
        <p:spPr>
          <a:xfrm>
            <a:off x="3768892" y="3536526"/>
            <a:ext cx="887601" cy="218473"/>
          </a:xfrm>
          <a:prstGeom prst="rect">
            <a:avLst/>
          </a:prstGeom>
          <a:solidFill>
            <a:srgbClr val="FFFFFF"/>
          </a:solidFill>
          <a:ln w="635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8220075" y="1111250"/>
            <a:ext cx="339725" cy="304800"/>
          </a:xfrm>
          <a:custGeom>
            <a:avLst/>
            <a:gdLst>
              <a:gd name="connsiteX0" fmla="*/ 0 w 339725"/>
              <a:gd name="connsiteY0" fmla="*/ 0 h 304800"/>
              <a:gd name="connsiteX1" fmla="*/ 66675 w 339725"/>
              <a:gd name="connsiteY1" fmla="*/ 0 h 304800"/>
              <a:gd name="connsiteX2" fmla="*/ 66675 w 339725"/>
              <a:gd name="connsiteY2" fmla="*/ 63500 h 304800"/>
              <a:gd name="connsiteX3" fmla="*/ 130175 w 339725"/>
              <a:gd name="connsiteY3" fmla="*/ 63500 h 304800"/>
              <a:gd name="connsiteX4" fmla="*/ 133350 w 339725"/>
              <a:gd name="connsiteY4" fmla="*/ 133350 h 304800"/>
              <a:gd name="connsiteX5" fmla="*/ 193675 w 339725"/>
              <a:gd name="connsiteY5" fmla="*/ 133350 h 304800"/>
              <a:gd name="connsiteX6" fmla="*/ 193675 w 339725"/>
              <a:gd name="connsiteY6" fmla="*/ 187325 h 304800"/>
              <a:gd name="connsiteX7" fmla="*/ 250825 w 339725"/>
              <a:gd name="connsiteY7" fmla="*/ 187325 h 304800"/>
              <a:gd name="connsiteX8" fmla="*/ 254000 w 339725"/>
              <a:gd name="connsiteY8" fmla="*/ 250825 h 304800"/>
              <a:gd name="connsiteX9" fmla="*/ 311150 w 339725"/>
              <a:gd name="connsiteY9" fmla="*/ 250825 h 304800"/>
              <a:gd name="connsiteX10" fmla="*/ 311150 w 339725"/>
              <a:gd name="connsiteY10" fmla="*/ 304800 h 304800"/>
              <a:gd name="connsiteX11" fmla="*/ 339725 w 339725"/>
              <a:gd name="connsiteY11" fmla="*/ 2984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725" h="304800">
                <a:moveTo>
                  <a:pt x="0" y="0"/>
                </a:moveTo>
                <a:lnTo>
                  <a:pt x="66675" y="0"/>
                </a:lnTo>
                <a:lnTo>
                  <a:pt x="66675" y="63500"/>
                </a:lnTo>
                <a:lnTo>
                  <a:pt x="130175" y="63500"/>
                </a:lnTo>
                <a:lnTo>
                  <a:pt x="133350" y="133350"/>
                </a:lnTo>
                <a:lnTo>
                  <a:pt x="193675" y="133350"/>
                </a:lnTo>
                <a:lnTo>
                  <a:pt x="193675" y="187325"/>
                </a:lnTo>
                <a:lnTo>
                  <a:pt x="250825" y="187325"/>
                </a:lnTo>
                <a:lnTo>
                  <a:pt x="254000" y="250825"/>
                </a:lnTo>
                <a:lnTo>
                  <a:pt x="311150" y="250825"/>
                </a:lnTo>
                <a:lnTo>
                  <a:pt x="311150" y="304800"/>
                </a:lnTo>
                <a:lnTo>
                  <a:pt x="339725" y="298450"/>
                </a:lnTo>
              </a:path>
            </a:pathLst>
          </a:custGeom>
          <a:ln w="127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56534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6350" cmpd="sng">
          <a:solidFill>
            <a:schemeClr val="tx1"/>
          </a:solid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635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18379</TotalTime>
  <Words>3254</Words>
  <Application>Microsoft Macintosh PowerPoint</Application>
  <PresentationFormat>On-screen Show (4:3)</PresentationFormat>
  <Paragraphs>324</Paragraphs>
  <Slides>19</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Heriot-Watt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Derryck Reid</dc:creator>
  <cp:lastModifiedBy>Derryck Reid</cp:lastModifiedBy>
  <cp:revision>328</cp:revision>
  <dcterms:created xsi:type="dcterms:W3CDTF">2013-02-13T10:39:55Z</dcterms:created>
  <dcterms:modified xsi:type="dcterms:W3CDTF">2014-11-06T07:50:13Z</dcterms:modified>
</cp:coreProperties>
</file>