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759" r:id="rId2"/>
    <p:sldId id="631" r:id="rId3"/>
    <p:sldId id="724" r:id="rId4"/>
    <p:sldId id="775" r:id="rId5"/>
    <p:sldId id="704" r:id="rId6"/>
    <p:sldId id="701" r:id="rId7"/>
    <p:sldId id="703" r:id="rId8"/>
    <p:sldId id="454" r:id="rId9"/>
    <p:sldId id="731" r:id="rId10"/>
    <p:sldId id="734" r:id="rId11"/>
    <p:sldId id="707" r:id="rId12"/>
    <p:sldId id="717" r:id="rId13"/>
    <p:sldId id="718" r:id="rId14"/>
    <p:sldId id="719" r:id="rId15"/>
    <p:sldId id="407" r:id="rId16"/>
    <p:sldId id="758" r:id="rId17"/>
    <p:sldId id="722" r:id="rId18"/>
    <p:sldId id="776" r:id="rId19"/>
    <p:sldId id="383" r:id="rId20"/>
    <p:sldId id="770" r:id="rId21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1pPr>
    <a:lvl2pPr marL="457153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2pPr>
    <a:lvl3pPr marL="914305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3pPr>
    <a:lvl4pPr marL="1371458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4pPr>
    <a:lvl5pPr marL="182861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5pPr>
    <a:lvl6pPr marL="2285763" algn="l" defTabSz="457153" rtl="0" eaLnBrk="1" latinLnBrk="0" hangingPunct="1">
      <a:defRPr sz="2400" kern="1200">
        <a:solidFill>
          <a:srgbClr val="000000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6pPr>
    <a:lvl7pPr marL="2742915" algn="l" defTabSz="457153" rtl="0" eaLnBrk="1" latinLnBrk="0" hangingPunct="1">
      <a:defRPr sz="2400" kern="1200">
        <a:solidFill>
          <a:srgbClr val="000000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7pPr>
    <a:lvl8pPr marL="3200068" algn="l" defTabSz="457153" rtl="0" eaLnBrk="1" latinLnBrk="0" hangingPunct="1">
      <a:defRPr sz="2400" kern="1200">
        <a:solidFill>
          <a:srgbClr val="000000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8pPr>
    <a:lvl9pPr marL="3657220" algn="l" defTabSz="457153" rtl="0" eaLnBrk="1" latinLnBrk="0" hangingPunct="1">
      <a:defRPr sz="2400" kern="1200">
        <a:solidFill>
          <a:srgbClr val="000000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344" autoAdjust="0"/>
  </p:normalViewPr>
  <p:slideViewPr>
    <p:cSldViewPr>
      <p:cViewPr varScale="1">
        <p:scale>
          <a:sx n="102" d="100"/>
          <a:sy n="102" d="100"/>
        </p:scale>
        <p:origin x="-172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1" d="100"/>
        <a:sy n="11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11331A-F2C8-5441-BEFF-393443DBEA89}" type="datetimeFigureOut">
              <a:rPr lang="en-US" smtClean="0"/>
              <a:t>06/11/14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64AC46-4DB6-4D4E-90CA-1B5C1A7851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44373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8BCB56-3840-8242-848C-6DB15A03D3B3}" type="datetimeFigureOut">
              <a:rPr lang="en-US" smtClean="0"/>
              <a:t>06/11/14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662201-0435-B340-AE5B-C87D2EF50E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90275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3" algn="l" defTabSz="457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5" algn="l" defTabSz="457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58" algn="l" defTabSz="457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0" algn="l" defTabSz="457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63" algn="l" defTabSz="457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5" algn="l" defTabSz="457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457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0" algn="l" defTabSz="457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0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dirty="0">
              <a:latin typeface="Calibri" charset="0"/>
            </a:endParaRPr>
          </a:p>
        </p:txBody>
      </p:sp>
      <p:sp>
        <p:nvSpPr>
          <p:cNvPr id="17411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72300A29-8365-7B4F-8B3C-BCDD5117BC71}" type="slidenum">
              <a:rPr lang="de-DE" sz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rPr>
              <a:pPr eaLnBrk="1" hangingPunct="1"/>
              <a:t>1</a:t>
            </a:fld>
            <a:endParaRPr lang="de-DE" sz="1200">
              <a:solidFill>
                <a:srgbClr val="000000"/>
              </a:solidFill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096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 smtClean="0">
                <a:latin typeface="Calibri" charset="0"/>
              </a:rPr>
              <a:t>1) Simulation</a:t>
            </a:r>
            <a:r>
              <a:rPr lang="en-GB" b="0" baseline="0" dirty="0" smtClean="0">
                <a:latin typeface="Calibri" charset="0"/>
              </a:rPr>
              <a:t> of</a:t>
            </a:r>
            <a:r>
              <a:rPr lang="en-GB" b="0" dirty="0" smtClean="0">
                <a:latin typeface="Calibri" charset="0"/>
              </a:rPr>
              <a:t> Mode 42 of MMF propagating from a MMF region to 85 SM core array </a:t>
            </a:r>
          </a:p>
          <a:p>
            <a:pPr marL="0" indent="0">
              <a:buNone/>
            </a:pPr>
            <a:r>
              <a:rPr lang="en-GB" b="0" dirty="0" smtClean="0"/>
              <a:t>2) MCF re-</a:t>
            </a:r>
            <a:r>
              <a:rPr lang="en-GB" b="0" dirty="0" err="1" smtClean="0"/>
              <a:t>formater</a:t>
            </a:r>
            <a:endParaRPr lang="en-GB" b="0" dirty="0" smtClean="0"/>
          </a:p>
          <a:p>
            <a:pPr marL="0" indent="0">
              <a:buNone/>
            </a:pPr>
            <a:r>
              <a:rPr lang="en-GB" b="0" dirty="0" smtClean="0"/>
              <a:t>3) 3D</a:t>
            </a:r>
            <a:r>
              <a:rPr lang="en-GB" b="0" baseline="0" dirty="0" smtClean="0"/>
              <a:t> Photonic Lanterns</a:t>
            </a:r>
          </a:p>
          <a:p>
            <a:pPr marL="0" indent="0">
              <a:buNone/>
            </a:pPr>
            <a:r>
              <a:rPr lang="en-GB" b="0" baseline="0" dirty="0" smtClean="0"/>
              <a:t>3) Long Slit SM Coupler</a:t>
            </a:r>
            <a:endParaRPr lang="en-GB" b="0" dirty="0" smtClean="0"/>
          </a:p>
          <a:p>
            <a:pPr marL="228600" indent="-228600">
              <a:buAutoNum type="arabicParenR"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81BDC7-7E1B-7441-B320-87B356E55FCE}" type="slidenum">
              <a:rPr lang="en-GB" smtClean="0">
                <a:solidFill>
                  <a:prstClr val="black"/>
                </a:solidFill>
              </a:rPr>
              <a:pPr/>
              <a:t>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946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8FEE5FD-5E5F-4B14-89A0-D14B7C29718B}" type="slidenum">
              <a:rPr lang="en-AU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8</a:t>
            </a:fld>
            <a:endParaRPr lang="en-AU" altLang="en-US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0" indent="-228600">
              <a:buAutoNum type="arabicParenR"/>
            </a:pPr>
            <a:endParaRPr lang="en-GB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81BDC7-7E1B-7441-B320-87B356E55FCE}" type="slidenum">
              <a:rPr lang="en-GB" smtClean="0">
                <a:solidFill>
                  <a:prstClr val="black"/>
                </a:solidFill>
              </a:rPr>
              <a:pPr/>
              <a:t>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946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0" indent="-228600">
              <a:buAutoNum type="arabicParenR"/>
            </a:pPr>
            <a:endParaRPr lang="en-GB" b="0" baseline="0" dirty="0" smtClean="0"/>
          </a:p>
          <a:p>
            <a:pPr marL="0" lvl="0" indent="0">
              <a:buNone/>
            </a:pPr>
            <a:endParaRPr lang="en-GB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81BDC7-7E1B-7441-B320-87B356E55FCE}" type="slidenum">
              <a:rPr lang="en-GB" smtClean="0">
                <a:solidFill>
                  <a:prstClr val="black"/>
                </a:solidFill>
              </a:rPr>
              <a:pPr/>
              <a:t>10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9461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62201-0435-B340-AE5B-C87D2EF50E2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01939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0" indent="-228600">
              <a:buAutoNum type="arabicParenR"/>
            </a:pPr>
            <a:endParaRPr lang="en-GB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81BDC7-7E1B-7441-B320-87B356E55FCE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99461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PIMMS</a:t>
            </a:r>
            <a:r>
              <a:rPr lang="en-GB" baseline="0" dirty="0" smtClean="0"/>
              <a:t> Vision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81BDC7-7E1B-7441-B320-87B356E55FCE}" type="slidenum">
              <a:rPr lang="en-GB" smtClean="0">
                <a:solidFill>
                  <a:prstClr val="black"/>
                </a:solidFill>
              </a:rPr>
              <a:pPr/>
              <a:t>19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071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 vert="horz" lIns="91430" tIns="45715" rIns="91430" bIns="45715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  <a:prstGeom prst="rect">
            <a:avLst/>
          </a:prstGeom>
        </p:spPr>
        <p:txBody>
          <a:bodyPr vert="horz" lIns="91430" tIns="45715" rIns="91430" bIns="45715"/>
          <a:lstStyle>
            <a:lvl1pPr marL="0" indent="0" algn="ctr">
              <a:buNone/>
              <a:defRPr/>
            </a:lvl1pPr>
            <a:lvl2pPr marL="457153" indent="0" algn="ctr">
              <a:buNone/>
              <a:defRPr/>
            </a:lvl2pPr>
            <a:lvl3pPr marL="914305" indent="0" algn="ctr">
              <a:buNone/>
              <a:defRPr/>
            </a:lvl3pPr>
            <a:lvl4pPr marL="1371458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5" indent="0" algn="ctr">
              <a:buNone/>
              <a:defRPr/>
            </a:lvl7pPr>
            <a:lvl8pPr marL="3200068" indent="0" algn="ctr">
              <a:buNone/>
              <a:defRPr/>
            </a:lvl8pPr>
            <a:lvl9pPr marL="365722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56063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0" tIns="45715" rIns="91430" bIns="45715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981620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5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775886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mit Unter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4001" y="549276"/>
            <a:ext cx="6481762" cy="684212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9" y="1736813"/>
            <a:ext cx="6481762" cy="435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>
            <a:lvl1pPr>
              <a:defRPr lang="de-DE" dirty="0" smtClean="0"/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  <a:lvl5pPr>
              <a:defRPr lang="de-DE" dirty="0" smtClean="0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6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612193" y="1233515"/>
            <a:ext cx="6481762" cy="503238"/>
          </a:xfrm>
          <a:prstGeom prst="rect">
            <a:avLst/>
          </a:prstGeom>
        </p:spPr>
        <p:txBody>
          <a:bodyPr wrap="none" lIns="91430" tIns="45715" rIns="91430" bIns="45715">
            <a:noAutofit/>
          </a:bodyPr>
          <a:lstStyle>
            <a:lvl1pPr marL="0" marR="0" indent="0" algn="l" defTabSz="957699" rtl="0" eaLnBrk="1" fontAlgn="auto" latinLnBrk="0" hangingPunct="1">
              <a:lnSpc>
                <a:spcPct val="110000"/>
              </a:lnSpc>
              <a:spcBef>
                <a:spcPts val="629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300" b="0">
                <a:solidFill>
                  <a:srgbClr val="004178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5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/>
            </a:lvl1pPr>
          </a:lstStyle>
          <a:p>
            <a:pPr>
              <a:defRPr/>
            </a:pPr>
            <a:fld id="{803020E3-FB79-4B44-A527-0594681B72AE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Speed &amp; Sensitivity: Astrophotonics  -  Roger Haynes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Datumsplatzhalter 1"/>
          <p:cNvSpPr>
            <a:spLocks noGrp="1"/>
          </p:cNvSpPr>
          <p:nvPr>
            <p:ph type="dt" sz="half" idx="17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/>
            </a:lvl1pPr>
          </a:lstStyle>
          <a:p>
            <a:pPr>
              <a:defRPr/>
            </a:pPr>
            <a:r>
              <a:rPr lang="x-none" smtClean="0"/>
              <a:t>13/05/12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803481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5602" y="6317"/>
            <a:ext cx="732713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FF"/>
                </a:solidFill>
              </a:defRPr>
            </a:lvl1pPr>
          </a:lstStyle>
          <a:p>
            <a:r>
              <a:rPr lang="x-none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94184" y="6356351"/>
            <a:ext cx="21336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x-none" smtClean="0"/>
              <a:t>13/05/12</a:t>
            </a:r>
            <a:endParaRPr lang="en-GB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en-GB" smtClean="0"/>
              <a:t>Speed &amp; Sensitivity: Astrophotonics  -  Roger Haynes</a:t>
            </a:r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00B6DAD9-9B64-EA41-B51A-8FB92F1E99E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21371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mit Unter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4001" y="549276"/>
            <a:ext cx="6481762" cy="684212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9" y="1736813"/>
            <a:ext cx="6481762" cy="435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lang="de-DE" dirty="0" smtClean="0"/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  <a:lvl5pPr>
              <a:defRPr lang="de-DE" dirty="0" smtClean="0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6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612193" y="1233515"/>
            <a:ext cx="6481762" cy="503238"/>
          </a:xfrm>
          <a:prstGeom prst="rect">
            <a:avLst/>
          </a:prstGeom>
        </p:spPr>
        <p:txBody>
          <a:bodyPr wrap="none">
            <a:noAutofit/>
          </a:bodyPr>
          <a:lstStyle>
            <a:lvl1pPr marL="0" marR="0" indent="0" algn="l" defTabSz="957699" rtl="0" eaLnBrk="1" fontAlgn="auto" latinLnBrk="0" hangingPunct="1">
              <a:lnSpc>
                <a:spcPct val="110000"/>
              </a:lnSpc>
              <a:spcBef>
                <a:spcPts val="629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300" b="0">
                <a:solidFill>
                  <a:srgbClr val="004178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5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3020E3-FB79-4B44-A527-0594681B72AE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Speed &amp; Sensitivity: Astrophotonics  -  Roger Haynes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Datumsplatzhalter 1"/>
          <p:cNvSpPr>
            <a:spLocks noGrp="1"/>
          </p:cNvSpPr>
          <p:nvPr>
            <p:ph type="dt" sz="half" idx="17"/>
          </p:nvPr>
        </p:nvSpPr>
        <p:spPr>
          <a:xfrm>
            <a:off x="494184" y="635635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x-none" smtClean="0"/>
              <a:t>13/05/12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15210397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mit Unter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4001" y="549276"/>
            <a:ext cx="6481762" cy="684212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9" y="1736813"/>
            <a:ext cx="6481762" cy="435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lang="de-DE" dirty="0" smtClean="0"/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  <a:lvl5pPr>
              <a:defRPr lang="de-DE" dirty="0" smtClean="0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6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612193" y="1233514"/>
            <a:ext cx="6481762" cy="503238"/>
          </a:xfrm>
          <a:prstGeom prst="rect">
            <a:avLst/>
          </a:prstGeom>
        </p:spPr>
        <p:txBody>
          <a:bodyPr wrap="none">
            <a:noAutofit/>
          </a:bodyPr>
          <a:lstStyle>
            <a:lvl1pPr marL="0" marR="0" indent="0" algn="l" defTabSz="957798" rtl="0" eaLnBrk="1" fontAlgn="auto" latinLnBrk="0" hangingPunct="1">
              <a:lnSpc>
                <a:spcPct val="110000"/>
              </a:lnSpc>
              <a:spcBef>
                <a:spcPts val="629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300" b="0">
                <a:solidFill>
                  <a:srgbClr val="004178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3020E3-FB79-4B44-A527-0594681B72AE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Speed &amp; Sensitivity: Astrophotonics  -  Roger Haynes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Datumsplatzhalter 1"/>
          <p:cNvSpPr>
            <a:spLocks noGrp="1"/>
          </p:cNvSpPr>
          <p:nvPr>
            <p:ph type="dt" sz="half" idx="17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x-none" smtClean="0"/>
              <a:t>13/05/12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80348100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892969" y="1151930"/>
            <a:ext cx="7358063" cy="232171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defTabSz="410751">
              <a:defRPr sz="59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/>
            </a:pPr>
            <a:r>
              <a:rPr sz="5900"/>
              <a:t>Title Text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892969" y="3536156"/>
            <a:ext cx="7358063" cy="7947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 defTabSz="410751">
              <a:spcBef>
                <a:spcPts val="0"/>
              </a:spcBef>
              <a:buSzTx/>
              <a:buFontTx/>
              <a:buNone/>
              <a:defRPr sz="2500">
                <a:latin typeface="+mn-lt"/>
                <a:ea typeface="+mn-ea"/>
                <a:cs typeface="+mn-cs"/>
                <a:sym typeface="Gill Sans"/>
              </a:defRPr>
            </a:lvl1pPr>
            <a:lvl2pPr marL="0" indent="0" algn="ctr" defTabSz="410751">
              <a:spcBef>
                <a:spcPts val="0"/>
              </a:spcBef>
              <a:buSzTx/>
              <a:buFontTx/>
              <a:buNone/>
              <a:defRPr sz="2500">
                <a:latin typeface="+mn-lt"/>
                <a:ea typeface="+mn-ea"/>
                <a:cs typeface="+mn-cs"/>
                <a:sym typeface="Gill Sans"/>
              </a:defRPr>
            </a:lvl2pPr>
            <a:lvl3pPr marL="0" indent="0" algn="ctr" defTabSz="410751">
              <a:spcBef>
                <a:spcPts val="0"/>
              </a:spcBef>
              <a:buSzTx/>
              <a:buFontTx/>
              <a:buNone/>
              <a:defRPr sz="2500">
                <a:latin typeface="+mn-lt"/>
                <a:ea typeface="+mn-ea"/>
                <a:cs typeface="+mn-cs"/>
                <a:sym typeface="Gill Sans"/>
              </a:defRPr>
            </a:lvl3pPr>
            <a:lvl4pPr marL="0" indent="0" algn="ctr" defTabSz="410751">
              <a:spcBef>
                <a:spcPts val="0"/>
              </a:spcBef>
              <a:buSzTx/>
              <a:buFontTx/>
              <a:buNone/>
              <a:defRPr sz="2500">
                <a:latin typeface="+mn-lt"/>
                <a:ea typeface="+mn-ea"/>
                <a:cs typeface="+mn-cs"/>
                <a:sym typeface="Gill Sans"/>
              </a:defRPr>
            </a:lvl4pPr>
            <a:lvl5pPr marL="0" indent="0" algn="ctr" defTabSz="410751">
              <a:spcBef>
                <a:spcPts val="0"/>
              </a:spcBef>
              <a:buSzTx/>
              <a:buFontTx/>
              <a:buNone/>
              <a:defRPr sz="2500"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 lvl="0">
              <a:defRPr sz="1800"/>
            </a:pPr>
            <a:r>
              <a:rPr sz="2500"/>
              <a:t>Body Level One</a:t>
            </a:r>
          </a:p>
          <a:p>
            <a:pPr lvl="1">
              <a:defRPr sz="1800"/>
            </a:pPr>
            <a:r>
              <a:rPr sz="2500"/>
              <a:t>Body Level Two</a:t>
            </a:r>
          </a:p>
          <a:p>
            <a:pPr lvl="2">
              <a:defRPr sz="1800"/>
            </a:pPr>
            <a:r>
              <a:rPr sz="2500"/>
              <a:t>Body Level Three</a:t>
            </a:r>
          </a:p>
          <a:p>
            <a:pPr lvl="3">
              <a:defRPr sz="1800"/>
            </a:pPr>
            <a:r>
              <a:rPr sz="2500"/>
              <a:t>Body Level Four</a:t>
            </a:r>
          </a:p>
          <a:p>
            <a:pPr lvl="4">
              <a:defRPr sz="1800"/>
            </a:pPr>
            <a:r>
              <a:rPr sz="25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337699619"/>
      </p:ext>
    </p:extLst>
  </p:cSld>
  <p:clrMapOvr>
    <a:masterClrMapping/>
  </p:clrMapOvr>
  <p:transition xmlns:p14="http://schemas.microsoft.com/office/powerpoint/2010/main"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5602" y="6317"/>
            <a:ext cx="732713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FF"/>
                </a:solidFill>
              </a:defRPr>
            </a:lvl1pPr>
          </a:lstStyle>
          <a:p>
            <a:r>
              <a:rPr lang="x-none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94184" y="6356351"/>
            <a:ext cx="21336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x-none" smtClean="0"/>
              <a:t>13/05/12</a:t>
            </a:r>
            <a:endParaRPr lang="en-GB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en-GB" smtClean="0"/>
              <a:t>Speed &amp; Sensitivity: Astrophotonics  -  Roger Haynes</a:t>
            </a:r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00B6DAD9-9B64-EA41-B51A-8FB92F1E99E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3117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5602" y="6317"/>
            <a:ext cx="732713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FF"/>
                </a:solidFill>
              </a:defRPr>
            </a:lvl1pPr>
          </a:lstStyle>
          <a:p>
            <a:r>
              <a:rPr lang="x-none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94184" y="6356351"/>
            <a:ext cx="21336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x-none" smtClean="0"/>
              <a:t>13/05/12</a:t>
            </a:r>
            <a:endParaRPr lang="en-GB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en-GB" smtClean="0"/>
              <a:t>Speed &amp; Sensitivity: Astrophotonics  -  Roger Haynes</a:t>
            </a:r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00B6DAD9-9B64-EA41-B51A-8FB92F1E99E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04383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5602" y="6317"/>
            <a:ext cx="732713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FF"/>
                </a:solidFill>
              </a:defRPr>
            </a:lvl1pPr>
          </a:lstStyle>
          <a:p>
            <a:r>
              <a:rPr lang="x-none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94184" y="6356351"/>
            <a:ext cx="21336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x-none" smtClean="0"/>
              <a:t>13/05/12</a:t>
            </a:r>
            <a:endParaRPr lang="en-GB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en-GB" smtClean="0"/>
              <a:t>Speed &amp; Sensitivity: Astrophotonics  -  Roger Haynes</a:t>
            </a:r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00B6DAD9-9B64-EA41-B51A-8FB92F1E99E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2631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0" tIns="45715" rIns="91430" bIns="45715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30" tIns="45715" rIns="91430" bIns="45715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861716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mit Unter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4001" y="549276"/>
            <a:ext cx="6481762" cy="684212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9" y="1736813"/>
            <a:ext cx="6481762" cy="435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lang="de-DE" dirty="0" smtClean="0"/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  <a:lvl5pPr>
              <a:defRPr lang="de-DE" dirty="0" smtClean="0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6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612193" y="1233514"/>
            <a:ext cx="6481762" cy="503238"/>
          </a:xfrm>
          <a:prstGeom prst="rect">
            <a:avLst/>
          </a:prstGeom>
        </p:spPr>
        <p:txBody>
          <a:bodyPr wrap="none">
            <a:noAutofit/>
          </a:bodyPr>
          <a:lstStyle>
            <a:lvl1pPr marL="0" marR="0" indent="0" algn="l" defTabSz="957798" rtl="0" eaLnBrk="1" fontAlgn="auto" latinLnBrk="0" hangingPunct="1">
              <a:lnSpc>
                <a:spcPct val="110000"/>
              </a:lnSpc>
              <a:spcBef>
                <a:spcPts val="629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300" b="0">
                <a:solidFill>
                  <a:srgbClr val="004178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3020E3-FB79-4B44-A527-0594681B72AE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Speed &amp; Sensitivity: Astrophotonics  -  Roger Haynes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Datumsplatzhalter 1"/>
          <p:cNvSpPr>
            <a:spLocks noGrp="1"/>
          </p:cNvSpPr>
          <p:nvPr>
            <p:ph type="dt" sz="half" idx="17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x-none" smtClean="0"/>
              <a:t>13/05/12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80348100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 mit Unter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4001" y="549276"/>
            <a:ext cx="6481762" cy="684212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9" y="1736813"/>
            <a:ext cx="6481762" cy="435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lang="de-DE" dirty="0" smtClean="0"/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  <a:lvl5pPr>
              <a:defRPr lang="de-DE" dirty="0" smtClean="0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6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612193" y="1233514"/>
            <a:ext cx="6481762" cy="503238"/>
          </a:xfrm>
          <a:prstGeom prst="rect">
            <a:avLst/>
          </a:prstGeom>
        </p:spPr>
        <p:txBody>
          <a:bodyPr wrap="none">
            <a:noAutofit/>
          </a:bodyPr>
          <a:lstStyle>
            <a:lvl1pPr marL="0" marR="0" indent="0" algn="l" defTabSz="957798" rtl="0" eaLnBrk="1" fontAlgn="auto" latinLnBrk="0" hangingPunct="1">
              <a:lnSpc>
                <a:spcPct val="110000"/>
              </a:lnSpc>
              <a:spcBef>
                <a:spcPts val="629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300" b="0">
                <a:solidFill>
                  <a:srgbClr val="004178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3020E3-FB79-4B44-A527-0594681B72AE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Speed &amp; Sensitivity: Astrophotonics  -  Roger Haynes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Datumsplatzhalter 1"/>
          <p:cNvSpPr>
            <a:spLocks noGrp="1"/>
          </p:cNvSpPr>
          <p:nvPr>
            <p:ph type="dt" sz="half" idx="17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x-none" smtClean="0"/>
              <a:t>13/05/12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80348100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el mit Unter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4001" y="549276"/>
            <a:ext cx="6481762" cy="684212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9" y="1736813"/>
            <a:ext cx="6481762" cy="435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>
            <a:lvl1pPr>
              <a:defRPr lang="de-DE" dirty="0" smtClean="0"/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  <a:lvl5pPr>
              <a:defRPr lang="de-DE" dirty="0" smtClean="0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6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612193" y="1233515"/>
            <a:ext cx="6481762" cy="503238"/>
          </a:xfrm>
          <a:prstGeom prst="rect">
            <a:avLst/>
          </a:prstGeom>
        </p:spPr>
        <p:txBody>
          <a:bodyPr wrap="none" lIns="91430" tIns="45715" rIns="91430" bIns="45715">
            <a:noAutofit/>
          </a:bodyPr>
          <a:lstStyle>
            <a:lvl1pPr marL="0" marR="0" indent="0" algn="l" defTabSz="957699" rtl="0" eaLnBrk="1" fontAlgn="auto" latinLnBrk="0" hangingPunct="1">
              <a:lnSpc>
                <a:spcPct val="110000"/>
              </a:lnSpc>
              <a:spcBef>
                <a:spcPts val="629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300" b="0">
                <a:solidFill>
                  <a:srgbClr val="004178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5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/>
            </a:lvl1pPr>
          </a:lstStyle>
          <a:p>
            <a:pPr>
              <a:defRPr/>
            </a:pPr>
            <a:fld id="{803020E3-FB79-4B44-A527-0594681B72AE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Speed &amp; Sensitivity: Astrophotonics  -  Roger Haynes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Datumsplatzhalter 1"/>
          <p:cNvSpPr>
            <a:spLocks noGrp="1"/>
          </p:cNvSpPr>
          <p:nvPr>
            <p:ph type="dt" sz="half" idx="17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/>
            </a:lvl1pPr>
          </a:lstStyle>
          <a:p>
            <a:pPr>
              <a:defRPr/>
            </a:pPr>
            <a:r>
              <a:rPr lang="x-none" smtClean="0"/>
              <a:t>13/05/12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803481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5602" y="6317"/>
            <a:ext cx="732713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FF"/>
                </a:solidFill>
              </a:defRPr>
            </a:lvl1pPr>
          </a:lstStyle>
          <a:p>
            <a:r>
              <a:rPr lang="x-none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94184" y="6356351"/>
            <a:ext cx="21336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x-none" smtClean="0"/>
              <a:t>13/05/12</a:t>
            </a:r>
            <a:endParaRPr lang="en-GB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en-GB" smtClean="0"/>
              <a:t>Speed &amp; Sensitivity: Astrophotonics  -  Roger Haynes</a:t>
            </a:r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00B6DAD9-9B64-EA41-B51A-8FB92F1E99E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21371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5602" y="6317"/>
            <a:ext cx="732713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FF"/>
                </a:solidFill>
              </a:defRPr>
            </a:lvl1pPr>
          </a:lstStyle>
          <a:p>
            <a:r>
              <a:rPr lang="x-none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94184" y="6356351"/>
            <a:ext cx="21336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x-none" smtClean="0"/>
              <a:t>13/05/12</a:t>
            </a:r>
            <a:endParaRPr lang="en-GB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en-GB" smtClean="0"/>
              <a:t>Speed &amp; Sensitivity: Astrophotonics  -  Roger Haynes</a:t>
            </a:r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00B6DAD9-9B64-EA41-B51A-8FB92F1E99E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21371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5602" y="6317"/>
            <a:ext cx="732713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FF"/>
                </a:solidFill>
              </a:defRPr>
            </a:lvl1pPr>
          </a:lstStyle>
          <a:p>
            <a:r>
              <a:rPr lang="x-none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94184" y="6356351"/>
            <a:ext cx="21336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x-none" smtClean="0"/>
              <a:t>13/05/12</a:t>
            </a:r>
            <a:endParaRPr lang="en-GB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en-GB" smtClean="0"/>
              <a:t>Speed &amp; Sensitivity: Astrophotonics  -  Roger Haynes</a:t>
            </a:r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00B6DAD9-9B64-EA41-B51A-8FB92F1E99E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21371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5602" y="6317"/>
            <a:ext cx="732713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FF"/>
                </a:solidFill>
              </a:defRPr>
            </a:lvl1pPr>
          </a:lstStyle>
          <a:p>
            <a:r>
              <a:rPr lang="x-none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94184" y="6356351"/>
            <a:ext cx="21336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x-none" smtClean="0"/>
              <a:t>13/05/12</a:t>
            </a:r>
            <a:endParaRPr lang="en-GB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en-GB" smtClean="0"/>
              <a:t>Speed &amp; Sensitivity: Astrophotonics  -  Roger Haynes</a:t>
            </a:r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00B6DAD9-9B64-EA41-B51A-8FB92F1E99E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21371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el mit Unter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4001" y="549276"/>
            <a:ext cx="6481762" cy="684212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9" y="1736813"/>
            <a:ext cx="6481762" cy="435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lang="de-DE" dirty="0" smtClean="0"/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  <a:lvl5pPr>
              <a:defRPr lang="de-DE" dirty="0" smtClean="0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6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612193" y="1233515"/>
            <a:ext cx="6481762" cy="503238"/>
          </a:xfrm>
          <a:prstGeom prst="rect">
            <a:avLst/>
          </a:prstGeom>
        </p:spPr>
        <p:txBody>
          <a:bodyPr wrap="none">
            <a:noAutofit/>
          </a:bodyPr>
          <a:lstStyle>
            <a:lvl1pPr marL="0" marR="0" indent="0" algn="l" defTabSz="957699" rtl="0" eaLnBrk="1" fontAlgn="auto" latinLnBrk="0" hangingPunct="1">
              <a:lnSpc>
                <a:spcPct val="110000"/>
              </a:lnSpc>
              <a:spcBef>
                <a:spcPts val="629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300" b="0">
                <a:solidFill>
                  <a:srgbClr val="004178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5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3020E3-FB79-4B44-A527-0594681B72AE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Speed &amp; Sensitivity: Astrophotonics  -  Roger Haynes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Datumsplatzhalter 1"/>
          <p:cNvSpPr>
            <a:spLocks noGrp="1"/>
          </p:cNvSpPr>
          <p:nvPr>
            <p:ph type="dt" sz="half" idx="17"/>
          </p:nvPr>
        </p:nvSpPr>
        <p:spPr>
          <a:xfrm>
            <a:off x="494184" y="635635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x-none" smtClean="0"/>
              <a:t>13/05/12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15210397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r>
              <a:rPr lang="x-none" smtClean="0">
                <a:solidFill>
                  <a:srgbClr val="FFFFFF"/>
                </a:solidFill>
                <a:latin typeface="Arial"/>
              </a:rPr>
              <a:t>13/05/12</a:t>
            </a: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C2945624-EB7C-2E44-9A53-2391A3ADB515}" type="slidenum">
              <a:rPr lang="en-US" smtClean="0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srgbClr val="FFFFFF"/>
                </a:solidFill>
                <a:latin typeface="Arial"/>
              </a:rPr>
              <a:t>Speed &amp; Sensitivity: Astrophotonics  -  Roger Haynes</a:t>
            </a:r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el mit Unter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4001" y="549276"/>
            <a:ext cx="6481762" cy="684212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9" y="1736813"/>
            <a:ext cx="6481762" cy="435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lang="de-DE" dirty="0" smtClean="0"/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  <a:lvl5pPr>
              <a:defRPr lang="de-DE" dirty="0" smtClean="0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6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612193" y="1233514"/>
            <a:ext cx="6481762" cy="503238"/>
          </a:xfrm>
          <a:prstGeom prst="rect">
            <a:avLst/>
          </a:prstGeom>
        </p:spPr>
        <p:txBody>
          <a:bodyPr wrap="none">
            <a:noAutofit/>
          </a:bodyPr>
          <a:lstStyle>
            <a:lvl1pPr marL="0" marR="0" indent="0" algn="l" defTabSz="957798" rtl="0" eaLnBrk="1" fontAlgn="auto" latinLnBrk="0" hangingPunct="1">
              <a:lnSpc>
                <a:spcPct val="110000"/>
              </a:lnSpc>
              <a:spcBef>
                <a:spcPts val="629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300" b="0">
                <a:solidFill>
                  <a:srgbClr val="004178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3020E3-FB79-4B44-A527-0594681B72AE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Speed &amp; Sensitivity: Astrophotonics  -  Roger Haynes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Datumsplatzhalter 1"/>
          <p:cNvSpPr>
            <a:spLocks noGrp="1"/>
          </p:cNvSpPr>
          <p:nvPr>
            <p:ph type="dt" sz="half" idx="17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x-none" smtClean="0"/>
              <a:t>13/05/12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80348100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vert="horz" lIns="91430" tIns="45715" rIns="91430" bIns="45715"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  <a:prstGeom prst="rect">
            <a:avLst/>
          </a:prstGeom>
        </p:spPr>
        <p:txBody>
          <a:bodyPr vert="horz" lIns="91430" tIns="45715" rIns="91430" bIns="45715"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8001726"/>
      </p:ext>
    </p:extLst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5602" y="6317"/>
            <a:ext cx="7327130" cy="147002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>
                <a:solidFill>
                  <a:srgbClr val="0000FF"/>
                </a:solidFill>
              </a:defRPr>
            </a:lvl1pPr>
          </a:lstStyle>
          <a:p>
            <a:r>
              <a:rPr lang="x-none" dirty="0" smtClean="0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lIns="91430" tIns="45715" rIns="91430" bIns="45715"/>
          <a:lstStyle/>
          <a:p>
            <a:pPr algn="ctr"/>
            <a:r>
              <a:rPr lang="x-non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13/05/12</a:t>
            </a:r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Speed &amp; Sensitivity: Astrophotonics  -  Roger Haynes</a:t>
            </a:r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F09162FD-BB46-364A-89C2-8844C39ECD38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067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5602" y="6316"/>
            <a:ext cx="732713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FF"/>
                </a:solidFill>
              </a:defRPr>
            </a:lvl1pPr>
          </a:lstStyle>
          <a:p>
            <a:r>
              <a:rPr lang="x-none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94184" y="6356350"/>
            <a:ext cx="21336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x-none" smtClean="0"/>
              <a:t>13/05/12</a:t>
            </a:r>
            <a:endParaRPr lang="en-GB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en-GB" smtClean="0"/>
              <a:t>Speed &amp; Sensitivity: Astrophotonics  -  Roger Haynes</a:t>
            </a:r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00B6DAD9-9B64-EA41-B51A-8FB92F1E99E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8298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0" tIns="45715" rIns="91430" bIns="45715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 vert="horz"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 vert="horz"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515830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0" tIns="45715" rIns="91430" bIns="45715"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  <a:prstGeom prst="rect">
            <a:avLst/>
          </a:prstGeom>
        </p:spPr>
        <p:txBody>
          <a:bodyPr vert="horz" lIns="91430" tIns="45715" rIns="91430" bIns="45715"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  <a:prstGeom prst="rect">
            <a:avLst/>
          </a:prstGeom>
        </p:spPr>
        <p:txBody>
          <a:bodyPr vert="horz" lIns="91430" tIns="45715" rIns="91430" bIns="45715"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077199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0" tIns="45715" rIns="91430" bIns="45715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176471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087411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vert="horz" lIns="91430" tIns="45715" rIns="91430" bIns="45715"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  <a:prstGeom prst="rect">
            <a:avLst/>
          </a:prstGeom>
        </p:spPr>
        <p:txBody>
          <a:bodyPr vert="horz" lIns="91430" tIns="45715" rIns="91430" bIns="45715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  <a:prstGeom prst="rect">
            <a:avLst/>
          </a:prstGeom>
        </p:spPr>
        <p:txBody>
          <a:bodyPr vert="horz" lIns="91430" tIns="45715" rIns="91430" bIns="45715"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3346142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lIns="91430" tIns="45715" rIns="91430" bIns="45715"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 lIns="91430" tIns="45715" rIns="91430" bIns="45715"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pPr lvl="0"/>
            <a:r>
              <a:rPr lang="x-none" noProof="0" smtClean="0">
                <a:sym typeface="Arial" charset="0"/>
              </a:rPr>
              <a:t>Drag picture to placeholder or click icon to add</a:t>
            </a:r>
            <a:endParaRPr lang="en-US" noProof="0" smtClean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 lIns="91430" tIns="45715" rIns="91430" bIns="45715"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9243378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image" Target="../media/image1.jpeg"/><Relationship Id="rId34" Type="http://schemas.openxmlformats.org/officeDocument/2006/relationships/image" Target="../media/image2.jpeg"/><Relationship Id="rId35" Type="http://schemas.openxmlformats.org/officeDocument/2006/relationships/image" Target="../media/image3.jp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pt_col_big.jpg"/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4079" y="4887"/>
            <a:ext cx="876362" cy="11247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 userDrawn="1"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75" y="11113"/>
            <a:ext cx="20574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IMG_1560.jpg"/>
          <p:cNvPicPr>
            <a:picLocks noChangeAspect="1"/>
          </p:cNvPicPr>
          <p:nvPr userDrawn="1"/>
        </p:nvPicPr>
        <p:blipFill>
          <a:blip r:embed="rId35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03585"/>
            <a:ext cx="9324528" cy="88456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8" r:id="rId12"/>
    <p:sldLayoutId id="2147483751" r:id="rId13"/>
    <p:sldLayoutId id="2147483693" r:id="rId14"/>
    <p:sldLayoutId id="2147483748" r:id="rId15"/>
    <p:sldLayoutId id="2147483789" r:id="rId16"/>
    <p:sldLayoutId id="2147483793" r:id="rId17"/>
    <p:sldLayoutId id="2147483795" r:id="rId18"/>
    <p:sldLayoutId id="2147483796" r:id="rId19"/>
    <p:sldLayoutId id="2147483810" r:id="rId20"/>
    <p:sldLayoutId id="2147483823" r:id="rId21"/>
    <p:sldLayoutId id="2147483836" r:id="rId22"/>
    <p:sldLayoutId id="2147483837" r:id="rId23"/>
    <p:sldLayoutId id="2147483838" r:id="rId24"/>
    <p:sldLayoutId id="2147483839" r:id="rId25"/>
    <p:sldLayoutId id="2147483840" r:id="rId26"/>
    <p:sldLayoutId id="2147483841" r:id="rId27"/>
    <p:sldLayoutId id="2147483843" r:id="rId28"/>
    <p:sldLayoutId id="2147483844" r:id="rId29"/>
    <p:sldLayoutId id="2147483846" r:id="rId30"/>
    <p:sldLayoutId id="2147483847" r:id="rId31"/>
  </p:sldLayoutIdLst>
  <p:transition xmlns:p14="http://schemas.microsoft.com/office/powerpoint/2010/main"/>
  <p:hf sldNum="0" hdr="0" ftr="0" dt="0"/>
  <p:txStyles>
    <p:titleStyle>
      <a:lvl1pPr marL="39684" indent="-3968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39684" indent="-3968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39684" indent="-3968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39684" indent="-3968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39684" indent="-3968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96837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398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14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29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49" indent="-342865" algn="l" rtl="0" eaLnBrk="1" fontAlgn="base" hangingPunct="1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82557" indent="-285720" algn="l" rtl="0" eaLnBrk="1" fontAlgn="base" hangingPunct="1">
        <a:spcBef>
          <a:spcPts val="600"/>
        </a:spcBef>
        <a:spcAft>
          <a:spcPct val="0"/>
        </a:spcAft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82565" indent="-228577" algn="l" rtl="0" eaLnBrk="1" fontAlgn="base" hangingPunct="1">
        <a:spcBef>
          <a:spcPts val="600"/>
        </a:spcBef>
        <a:spcAft>
          <a:spcPct val="0"/>
        </a:spcAft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639718" indent="-228577" algn="l" rtl="0" eaLnBrk="1" fontAlgn="base" hangingPunct="1">
        <a:spcBef>
          <a:spcPts val="500"/>
        </a:spcBef>
        <a:spcAft>
          <a:spcPct val="0"/>
        </a:spcAft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96871" indent="-228577" algn="l" rtl="0" eaLnBrk="1" fontAlgn="base" hangingPunct="1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54024" indent="-228577" algn="l" rtl="0" eaLnBrk="1" fontAlgn="base" hangingPunct="1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3011176" indent="-228577" algn="l" rtl="0" eaLnBrk="1" fontAlgn="base" hangingPunct="1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68329" indent="-228577" algn="l" rtl="0" eaLnBrk="1" fontAlgn="base" hangingPunct="1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925481" indent="-228577" algn="l" rtl="0" eaLnBrk="1" fontAlgn="base" hangingPunct="1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6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42.png"/><Relationship Id="rId5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Relationship Id="rId3" Type="http://schemas.openxmlformats.org/officeDocument/2006/relationships/image" Target="../media/image4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emf"/><Relationship Id="rId5" Type="http://schemas.openxmlformats.org/officeDocument/2006/relationships/image" Target="../media/image49.emf"/><Relationship Id="rId6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5" Type="http://schemas.openxmlformats.org/officeDocument/2006/relationships/image" Target="../media/image64.jpg"/><Relationship Id="rId6" Type="http://schemas.openxmlformats.org/officeDocument/2006/relationships/image" Target="../media/image65.jpg"/><Relationship Id="rId7" Type="http://schemas.openxmlformats.org/officeDocument/2006/relationships/image" Target="../media/image66.jpg"/><Relationship Id="rId8" Type="http://schemas.openxmlformats.org/officeDocument/2006/relationships/image" Target="../media/image67.jpg"/><Relationship Id="rId9" Type="http://schemas.openxmlformats.org/officeDocument/2006/relationships/image" Target="../media/image68.jp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4" Type="http://schemas.openxmlformats.org/officeDocument/2006/relationships/image" Target="../media/image70.jpg"/><Relationship Id="rId5" Type="http://schemas.openxmlformats.org/officeDocument/2006/relationships/image" Target="../media/image71.emf"/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9.png"/><Relationship Id="rId12" Type="http://schemas.openxmlformats.org/officeDocument/2006/relationships/image" Target="../media/image80.emf"/><Relationship Id="rId13" Type="http://schemas.openxmlformats.org/officeDocument/2006/relationships/image" Target="../media/image81.emf"/><Relationship Id="rId14" Type="http://schemas.openxmlformats.org/officeDocument/2006/relationships/image" Target="../media/image82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2.png"/><Relationship Id="rId4" Type="http://schemas.openxmlformats.org/officeDocument/2006/relationships/image" Target="../media/image73.jpeg"/><Relationship Id="rId5" Type="http://schemas.openxmlformats.org/officeDocument/2006/relationships/image" Target="../media/image74.png"/><Relationship Id="rId6" Type="http://schemas.openxmlformats.org/officeDocument/2006/relationships/image" Target="../media/image22.png"/><Relationship Id="rId7" Type="http://schemas.openxmlformats.org/officeDocument/2006/relationships/image" Target="../media/image75.jpeg"/><Relationship Id="rId8" Type="http://schemas.openxmlformats.org/officeDocument/2006/relationships/image" Target="../media/image76.png"/><Relationship Id="rId9" Type="http://schemas.openxmlformats.org/officeDocument/2006/relationships/image" Target="../media/image77.wmf"/><Relationship Id="rId10" Type="http://schemas.openxmlformats.org/officeDocument/2006/relationships/image" Target="../media/image7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5" Type="http://schemas.openxmlformats.org/officeDocument/2006/relationships/image" Target="../media/image10.jpeg"/><Relationship Id="rId6" Type="http://schemas.openxmlformats.org/officeDocument/2006/relationships/image" Target="../media/image11.emf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4" Type="http://schemas.openxmlformats.org/officeDocument/2006/relationships/image" Target="../media/image85.jpeg"/><Relationship Id="rId5" Type="http://schemas.openxmlformats.org/officeDocument/2006/relationships/image" Target="../media/image86.png"/><Relationship Id="rId6" Type="http://schemas.openxmlformats.org/officeDocument/2006/relationships/image" Target="../media/image87.jpeg"/><Relationship Id="rId7" Type="http://schemas.openxmlformats.org/officeDocument/2006/relationships/image" Target="../media/image88.png"/><Relationship Id="rId8" Type="http://schemas.openxmlformats.org/officeDocument/2006/relationships/image" Target="../media/image89.png"/><Relationship Id="rId9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.emf"/><Relationship Id="rId12" Type="http://schemas.openxmlformats.org/officeDocument/2006/relationships/image" Target="../media/image21.emf"/><Relationship Id="rId13" Type="http://schemas.openxmlformats.org/officeDocument/2006/relationships/image" Target="../media/image22.png"/><Relationship Id="rId14" Type="http://schemas.openxmlformats.org/officeDocument/2006/relationships/image" Target="../media/image23.jpeg"/><Relationship Id="rId15" Type="http://schemas.openxmlformats.org/officeDocument/2006/relationships/image" Target="../media/image24.jpeg"/><Relationship Id="rId16" Type="http://schemas.openxmlformats.org/officeDocument/2006/relationships/image" Target="../media/image25.jpeg"/><Relationship Id="rId17" Type="http://schemas.openxmlformats.org/officeDocument/2006/relationships/image" Target="../media/image26.emf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jpeg"/><Relationship Id="rId7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emf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9" descr="BMBF_RGB_Gef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638" y="6120209"/>
            <a:ext cx="1081087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itel 1"/>
          <p:cNvSpPr>
            <a:spLocks noGrp="1"/>
          </p:cNvSpPr>
          <p:nvPr>
            <p:ph type="title"/>
          </p:nvPr>
        </p:nvSpPr>
        <p:spPr bwMode="auto">
          <a:xfrm>
            <a:off x="467544" y="1340768"/>
            <a:ext cx="8229600" cy="1404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3600" dirty="0" smtClean="0">
                <a:solidFill>
                  <a:srgbClr val="008000"/>
                </a:solidFill>
                <a:latin typeface="Arial" charset="0"/>
                <a:ea typeface="ヒラギノ角ゴ ProN W3" charset="0"/>
                <a:cs typeface="ヒラギノ角ゴ ProN W3" charset="0"/>
              </a:rPr>
              <a:t>Integrated Photonic Spectrographs</a:t>
            </a:r>
            <a:endParaRPr lang="en-GB" sz="3600" dirty="0">
              <a:solidFill>
                <a:srgbClr val="008000"/>
              </a:solidFill>
              <a:latin typeface="Arial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6388" name="Textfeld 9"/>
          <p:cNvSpPr txBox="1">
            <a:spLocks noChangeArrowheads="1"/>
          </p:cNvSpPr>
          <p:nvPr/>
        </p:nvSpPr>
        <p:spPr bwMode="auto">
          <a:xfrm>
            <a:off x="2915816" y="3789040"/>
            <a:ext cx="31742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dirty="0" smtClean="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</a:rPr>
              <a:t>Florence, 5</a:t>
            </a:r>
            <a:r>
              <a:rPr lang="en-GB" sz="1800" baseline="30000" dirty="0" smtClean="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</a:rPr>
              <a:t>th</a:t>
            </a:r>
            <a:r>
              <a:rPr lang="en-GB" sz="1800" dirty="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</a:rPr>
              <a:t> </a:t>
            </a:r>
            <a:r>
              <a:rPr lang="en-GB" sz="1800" dirty="0" smtClean="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</a:rPr>
              <a:t>November 2014</a:t>
            </a:r>
            <a:endParaRPr lang="en-GB" sz="1800" dirty="0">
              <a:solidFill>
                <a:srgbClr val="000000"/>
              </a:solidFill>
              <a:latin typeface="Arial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6391" name="Textfeld 2"/>
          <p:cNvSpPr txBox="1">
            <a:spLocks noChangeArrowheads="1"/>
          </p:cNvSpPr>
          <p:nvPr/>
        </p:nvSpPr>
        <p:spPr bwMode="auto">
          <a:xfrm>
            <a:off x="2628484" y="2276872"/>
            <a:ext cx="3863257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de-DE" i="1" dirty="0">
                <a:solidFill>
                  <a:srgbClr val="C00000"/>
                </a:solidFill>
                <a:latin typeface="Arial" charset="0"/>
                <a:ea typeface="ヒラギノ角ゴ ProN W3" charset="0"/>
                <a:cs typeface="ヒラギノ角ゴ ProN W3" charset="0"/>
              </a:rPr>
              <a:t>Dr. </a:t>
            </a:r>
            <a:r>
              <a:rPr lang="de-DE" i="1" dirty="0" smtClean="0">
                <a:solidFill>
                  <a:srgbClr val="C00000"/>
                </a:solidFill>
                <a:latin typeface="Arial" charset="0"/>
                <a:ea typeface="ヒラギノ角ゴ ProN W3" charset="0"/>
                <a:cs typeface="ヒラギノ角ゴ ProN W3" charset="0"/>
              </a:rPr>
              <a:t>Roger Haynes</a:t>
            </a:r>
          </a:p>
          <a:p>
            <a:pPr algn="ctr" eaLnBrk="1" hangingPunct="1"/>
            <a:endParaRPr lang="de-DE" i="1" dirty="0">
              <a:solidFill>
                <a:srgbClr val="C00000"/>
              </a:solidFill>
              <a:latin typeface="Arial" charset="0"/>
              <a:ea typeface="ヒラギノ角ゴ ProN W3" charset="0"/>
              <a:cs typeface="ヒラギノ角ゴ ProN W3" charset="0"/>
            </a:endParaRPr>
          </a:p>
          <a:p>
            <a:pPr algn="ctr" eaLnBrk="1" hangingPunct="1"/>
            <a:r>
              <a:rPr lang="en-GB" dirty="0" smtClean="0">
                <a:solidFill>
                  <a:srgbClr val="C00000"/>
                </a:solidFill>
                <a:latin typeface="Arial" charset="0"/>
                <a:ea typeface="ヒラギノ角ゴ ProN W3" charset="0"/>
                <a:cs typeface="ヒラギノ角ゴ ProN W3" charset="0"/>
              </a:rPr>
              <a:t>Photonics for Planets 2014</a:t>
            </a:r>
            <a:endParaRPr lang="en-GB" dirty="0">
              <a:solidFill>
                <a:srgbClr val="C00000"/>
              </a:solidFill>
              <a:latin typeface="Arial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9" name="Textfeld 10"/>
          <p:cNvSpPr txBox="1">
            <a:spLocks noChangeArrowheads="1"/>
          </p:cNvSpPr>
          <p:nvPr/>
        </p:nvSpPr>
        <p:spPr bwMode="auto">
          <a:xfrm>
            <a:off x="5903913" y="6273800"/>
            <a:ext cx="1649412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300" b="1" dirty="0" err="1">
                <a:solidFill>
                  <a:srgbClr val="375517"/>
                </a:solidFill>
                <a:latin typeface="Arial" charset="0"/>
                <a:ea typeface="ヒラギノ角ゴ ProN W3" charset="0"/>
                <a:cs typeface="ヒラギノ角ゴ ProN W3" charset="0"/>
              </a:rPr>
              <a:t>www.innofspec.de</a:t>
            </a:r>
            <a:endParaRPr lang="de-DE" sz="1300" b="1">
              <a:solidFill>
                <a:srgbClr val="375517"/>
              </a:solidFill>
              <a:latin typeface="Arial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11560" y="5445224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 smtClean="0"/>
              <a:t>Part of the research leading to the results presented has received funding from the Federal Ministry of Education and Research (Grant No. 03Z2AN11/12) and the European Community's Seventh Framework Programme (FP7/2013-2016) under grant agreement number 312430 (OPTICON)</a:t>
            </a:r>
            <a:endParaRPr lang="en-GB" sz="1200" dirty="0"/>
          </a:p>
        </p:txBody>
      </p:sp>
      <p:pic>
        <p:nvPicPr>
          <p:cNvPr id="13" name="Picture 6" descr="http://www.aip.de/logo.png"/>
          <p:cNvPicPr preferRelativeResize="0"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883" y="6093296"/>
            <a:ext cx="1674813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Grafik 8" descr="Uni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6416" y="5985718"/>
            <a:ext cx="70961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37288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616" y="44624"/>
            <a:ext cx="7164288" cy="867901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GB" sz="2800" dirty="0">
                <a:solidFill>
                  <a:srgbClr val="000000"/>
                </a:solidFill>
                <a:latin typeface="+mn-lt"/>
              </a:rPr>
              <a:t>IPS (PEGs)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293068"/>
            <a:ext cx="807720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41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31" y="4104925"/>
            <a:ext cx="8744265" cy="2216856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737940" y="159033"/>
            <a:ext cx="6794500" cy="461655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algn="ctr" defTabSz="457153" fontAlgn="auto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latin typeface="+mn-lt"/>
                <a:ea typeface="+mn-ea"/>
                <a:cs typeface="Arial Rounded MT Bold" charset="0"/>
              </a:rPr>
              <a:t>Integrated Photonic Spectrograph (IPS)</a:t>
            </a:r>
            <a:endParaRPr lang="en-GB" dirty="0">
              <a:latin typeface="+mn-lt"/>
              <a:ea typeface="+mn-ea"/>
              <a:cs typeface="+mn-cs"/>
            </a:endParaRPr>
          </a:p>
        </p:txBody>
      </p:sp>
      <p:pic>
        <p:nvPicPr>
          <p:cNvPr id="5" name="Picture 3" descr="AW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7712" y="1024468"/>
            <a:ext cx="5637213" cy="298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1" descr="SiNx_WG_Disp_Eng_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922" y="889000"/>
            <a:ext cx="2442950" cy="3118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231" y="4028724"/>
            <a:ext cx="5247923" cy="180440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82015" y="4338833"/>
            <a:ext cx="2954481" cy="1631206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marL="285720" indent="-285720" defTabSz="457153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GB" sz="2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Single order </a:t>
            </a:r>
            <a:r>
              <a:rPr lang="en-GB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device or </a:t>
            </a:r>
            <a:r>
              <a:rPr lang="en-GB" sz="20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λ</a:t>
            </a:r>
            <a:r>
              <a:rPr lang="en-GB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sensitive X-dispersion </a:t>
            </a:r>
            <a:endParaRPr lang="en-GB" sz="20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marL="285720" indent="-285720" defTabSz="457153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GB" sz="2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Single fibre per chip</a:t>
            </a:r>
          </a:p>
          <a:p>
            <a:pPr marL="285720" indent="-285720" defTabSz="457153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GB" sz="2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Linear detector</a:t>
            </a:r>
          </a:p>
          <a:p>
            <a:pPr marL="285720" indent="-285720" defTabSz="457153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GB" sz="2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Stacking gap issues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59053" y="5852478"/>
            <a:ext cx="2689411" cy="156966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marL="342865" indent="-342865" defTabSz="457153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GB" sz="2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Stack IPS devices</a:t>
            </a:r>
          </a:p>
          <a:p>
            <a:pPr marL="342865" indent="-342865" defTabSz="457153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GB" sz="2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Anamorphic optics</a:t>
            </a:r>
          </a:p>
          <a:p>
            <a:pPr marL="342865" indent="-342865" defTabSz="457153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GB" sz="2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2D detector array</a:t>
            </a:r>
          </a:p>
          <a:p>
            <a:pPr defTabSz="457153" fontAlgn="auto">
              <a:spcBef>
                <a:spcPts val="0"/>
              </a:spcBef>
              <a:spcAft>
                <a:spcPts val="0"/>
              </a:spcAft>
            </a:pPr>
            <a:endParaRPr lang="en-GB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457153" fontAlgn="auto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572881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2123727" y="119927"/>
            <a:ext cx="4670773" cy="523220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algn="ctr" defTabSz="457153" fontAlgn="auto">
              <a:spcBef>
                <a:spcPts val="0"/>
              </a:spcBef>
              <a:spcAft>
                <a:spcPts val="0"/>
              </a:spcAft>
            </a:pPr>
            <a:r>
              <a:rPr lang="en-GB" sz="2800" dirty="0">
                <a:solidFill>
                  <a:schemeClr val="tx1"/>
                </a:solidFill>
                <a:latin typeface="+mn-lt"/>
                <a:ea typeface="+mn-ea"/>
                <a:cs typeface="Arial Rounded MT Bold" charset="0"/>
              </a:rPr>
              <a:t>Optimised IPS</a:t>
            </a:r>
            <a:endParaRPr lang="en-GB" sz="2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24" y="1030111"/>
            <a:ext cx="8927869" cy="26387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5448" y="3668889"/>
            <a:ext cx="4514145" cy="31494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723" y="4179257"/>
            <a:ext cx="4493538" cy="923330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pPr marL="285720" indent="-285720" defTabSz="457153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GB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Multiple off-axis inputs, spectra fill output</a:t>
            </a:r>
          </a:p>
          <a:p>
            <a:pPr marL="285720" indent="-285720" defTabSz="457153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GB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Each channel corresponds to PL SM output</a:t>
            </a:r>
          </a:p>
          <a:p>
            <a:pPr marL="285720" indent="-285720" defTabSz="457153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GB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Depends on off-axis performance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723" y="5470295"/>
            <a:ext cx="4413724" cy="92333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marL="285720" indent="-285720" defTabSz="457153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GB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Inputs correspond to PL SM outputs</a:t>
            </a:r>
          </a:p>
          <a:p>
            <a:pPr marL="285720" indent="-285720" defTabSz="457153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GB" sz="18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Multi-channel, Multi-stack IPS array</a:t>
            </a:r>
          </a:p>
          <a:p>
            <a:pPr marL="285720" indent="-285720" defTabSz="457153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GB" sz="1800" b="1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PIMMS Concept</a:t>
            </a:r>
          </a:p>
        </p:txBody>
      </p:sp>
    </p:spTree>
    <p:extLst>
      <p:ext uri="{BB962C8B-B14F-4D97-AF65-F5344CB8AC3E}">
        <p14:creationId xmlns:p14="http://schemas.microsoft.com/office/powerpoint/2010/main" val="40518062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1763688" y="116632"/>
            <a:ext cx="6794500" cy="523220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algn="ctr" defTabSz="457153" fontAlgn="auto">
              <a:spcBef>
                <a:spcPts val="0"/>
              </a:spcBef>
              <a:spcAft>
                <a:spcPts val="0"/>
              </a:spcAft>
            </a:pPr>
            <a:r>
              <a:rPr lang="en-GB" sz="2800" dirty="0">
                <a:latin typeface="+mn-lt"/>
                <a:ea typeface="+mn-ea"/>
                <a:cs typeface="Arial Rounded MT Bold" charset="0"/>
              </a:rPr>
              <a:t>IPS first light on sky at AAT</a:t>
            </a:r>
            <a:endParaRPr lang="en-GB" sz="2800" dirty="0"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482701"/>
            <a:ext cx="8352928" cy="29544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8801" y="4229630"/>
            <a:ext cx="3437695" cy="25837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412" y="4372069"/>
            <a:ext cx="5276145" cy="2585323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defTabSz="457153" fontAlgn="auto">
              <a:spcBef>
                <a:spcPts val="0"/>
              </a:spcBef>
              <a:spcAft>
                <a:spcPts val="0"/>
              </a:spcAft>
            </a:pPr>
            <a:r>
              <a:rPr lang="en-GB" sz="18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IRIS2 infrared spectrograph at the AAT</a:t>
            </a:r>
          </a:p>
          <a:p>
            <a:pPr marL="285720" indent="-285720" defTabSz="457153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GB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Coupling to the telescope via Photonics Lantern and µm-lens array</a:t>
            </a:r>
          </a:p>
          <a:p>
            <a:pPr marL="285720" indent="-285720" defTabSz="457153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GB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No external cross disperser as thermal background noise would have been to too high without cooling</a:t>
            </a:r>
          </a:p>
          <a:p>
            <a:pPr marL="285720" indent="-285720" defTabSz="457153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GB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Used IRIS2 cold slit and cold stop to baffle thermal background from IPS and re-imaging optics</a:t>
            </a:r>
          </a:p>
          <a:p>
            <a:pPr marL="285720" indent="-285720" defTabSz="457153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GB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IRIS2 </a:t>
            </a:r>
            <a:r>
              <a:rPr lang="en-GB" sz="18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Grism</a:t>
            </a:r>
            <a:r>
              <a:rPr lang="en-GB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used for Cross-Dispersion </a:t>
            </a:r>
          </a:p>
          <a:p>
            <a:pPr marL="285720" indent="-285720" defTabSz="457153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GB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IRIS2 Hawaii-1 as the Detector</a:t>
            </a:r>
          </a:p>
        </p:txBody>
      </p:sp>
      <p:grpSp>
        <p:nvGrpSpPr>
          <p:cNvPr id="6" name="Group 9"/>
          <p:cNvGrpSpPr>
            <a:grpSpLocks noChangeAspect="1"/>
          </p:cNvGrpSpPr>
          <p:nvPr/>
        </p:nvGrpSpPr>
        <p:grpSpPr>
          <a:xfrm>
            <a:off x="309126" y="692696"/>
            <a:ext cx="8727370" cy="864096"/>
            <a:chOff x="1219200" y="2590800"/>
            <a:chExt cx="7696200" cy="762000"/>
          </a:xfrm>
        </p:grpSpPr>
        <p:pic>
          <p:nvPicPr>
            <p:cNvPr id="7" name="Picture 6" descr="Hawthorn PIMMS ons-ky.pd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5556" b="73333"/>
            <a:stretch>
              <a:fillRect/>
            </a:stretch>
          </p:blipFill>
          <p:spPr>
            <a:xfrm>
              <a:off x="2362200" y="2590800"/>
              <a:ext cx="4846211" cy="762000"/>
            </a:xfrm>
            <a:prstGeom prst="rect">
              <a:avLst/>
            </a:prstGeom>
          </p:spPr>
        </p:pic>
        <p:pic>
          <p:nvPicPr>
            <p:cNvPr id="8" name="Picture 7" descr="Hawthorn PIMMS ons-ky.pdf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667" r="65408" b="88889"/>
            <a:stretch>
              <a:fillRect/>
            </a:stretch>
          </p:blipFill>
          <p:spPr>
            <a:xfrm>
              <a:off x="1219200" y="2819400"/>
              <a:ext cx="1676400" cy="304800"/>
            </a:xfrm>
            <a:prstGeom prst="rect">
              <a:avLst/>
            </a:prstGeom>
          </p:spPr>
        </p:pic>
        <p:pic>
          <p:nvPicPr>
            <p:cNvPr id="9" name="Picture 8" descr="Hawthorn PIMMS ons-ky.pdf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2329" t="5556" r="-8494" b="88889"/>
            <a:stretch>
              <a:fillRect/>
            </a:stretch>
          </p:blipFill>
          <p:spPr>
            <a:xfrm>
              <a:off x="7162800" y="2743200"/>
              <a:ext cx="1752600" cy="381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95478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1475656" y="188640"/>
            <a:ext cx="6794500" cy="523220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algn="ctr" defTabSz="457153" fontAlgn="auto">
              <a:spcBef>
                <a:spcPts val="0"/>
              </a:spcBef>
              <a:spcAft>
                <a:spcPts val="0"/>
              </a:spcAft>
            </a:pPr>
            <a:r>
              <a:rPr lang="en-GB" sz="2800" dirty="0">
                <a:latin typeface="+mn-lt"/>
                <a:ea typeface="+mn-ea"/>
                <a:cs typeface="Arial Rounded MT Bold" charset="0"/>
              </a:rPr>
              <a:t>IPS on sky results</a:t>
            </a:r>
            <a:endParaRPr lang="en-GB" sz="2800" dirty="0"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79" t="13658" r="874" b="-55"/>
          <a:stretch/>
        </p:blipFill>
        <p:spPr>
          <a:xfrm>
            <a:off x="532614" y="1124744"/>
            <a:ext cx="8027587" cy="5648756"/>
          </a:xfrm>
          <a:prstGeom prst="rect">
            <a:avLst/>
          </a:prstGeom>
        </p:spPr>
      </p:pic>
      <p:pic>
        <p:nvPicPr>
          <p:cNvPr id="4" name="Picture 3" descr="Hawthorn PIMMS ons-ky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65" t="8572" r="54872" b="78072"/>
          <a:stretch>
            <a:fillRect/>
          </a:stretch>
        </p:blipFill>
        <p:spPr>
          <a:xfrm>
            <a:off x="452155" y="1124744"/>
            <a:ext cx="4767917" cy="2592288"/>
          </a:xfrm>
          <a:prstGeom prst="rect">
            <a:avLst/>
          </a:prstGeom>
        </p:spPr>
      </p:pic>
      <p:pic>
        <p:nvPicPr>
          <p:cNvPr id="5" name="Picture 4" descr="Hawthorn PIMMS ons-ky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263" t="8572" b="73764"/>
          <a:stretch>
            <a:fillRect/>
          </a:stretch>
        </p:blipFill>
        <p:spPr>
          <a:xfrm>
            <a:off x="4857208" y="1124744"/>
            <a:ext cx="4611336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7812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859" y="3767737"/>
            <a:ext cx="3364523" cy="252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1805" y="6360024"/>
            <a:ext cx="5905500" cy="23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1500" i="1" dirty="0">
                <a:solidFill>
                  <a:srgbClr val="0000FF"/>
                </a:solidFill>
                <a:latin typeface="Calibri"/>
                <a:cs typeface="Arial" charset="0"/>
              </a:rPr>
              <a:t>Left: SiN4 IPS, Middle: Image of input coupling, Right: Output Coupling  </a:t>
            </a:r>
          </a:p>
        </p:txBody>
      </p:sp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608" y="3767737"/>
            <a:ext cx="2014904" cy="251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6281" y="3767737"/>
            <a:ext cx="1957754" cy="252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4" descr="C:\Users\hfernand\Documents\AIP\Projects\2013 -Collaborations\IHP\IPS\WG8-14_4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475" y="4060403"/>
            <a:ext cx="3023088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084278" y="6353619"/>
            <a:ext cx="2951285" cy="571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69" tIns="47885" rIns="95769" bIns="47885">
            <a:spAutoFit/>
          </a:bodyPr>
          <a:lstStyle/>
          <a:p>
            <a:pPr algn="ctr"/>
            <a:r>
              <a:rPr lang="en-GB" sz="1500" i="1" dirty="0">
                <a:solidFill>
                  <a:srgbClr val="0000FF"/>
                </a:solidFill>
                <a:latin typeface="Calibri"/>
                <a:ea typeface="ＭＳ Ｐゴシック" charset="0"/>
                <a:cs typeface="Arial" charset="0"/>
              </a:rPr>
              <a:t>Measured output spectrum</a:t>
            </a:r>
          </a:p>
          <a:p>
            <a:pPr algn="ctr"/>
            <a:r>
              <a:rPr lang="en-GB" sz="1500" i="1" dirty="0">
                <a:solidFill>
                  <a:srgbClr val="0000FF"/>
                </a:solidFill>
                <a:latin typeface="Calibri"/>
                <a:ea typeface="ＭＳ Ｐゴシック" charset="0"/>
                <a:cs typeface="Arial" charset="0"/>
                <a:sym typeface="Symbol" charset="0"/>
              </a:rPr>
              <a:t>=0.34nm, FSR=16.7nm </a:t>
            </a:r>
            <a:endParaRPr lang="en-GB" sz="1500" i="1" dirty="0">
              <a:solidFill>
                <a:srgbClr val="0000FF"/>
              </a:solidFill>
              <a:latin typeface="Calibri"/>
              <a:ea typeface="ＭＳ Ｐゴシック" charset="0"/>
              <a:cs typeface="Arial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652119" y="974794"/>
            <a:ext cx="3096345" cy="3062110"/>
            <a:chOff x="-3448" y="1479066"/>
            <a:chExt cx="3123737" cy="3133187"/>
          </a:xfrm>
        </p:grpSpPr>
        <p:cxnSp>
          <p:nvCxnSpPr>
            <p:cNvPr id="15" name="Straight Arrow Connector 14"/>
            <p:cNvCxnSpPr/>
            <p:nvPr/>
          </p:nvCxnSpPr>
          <p:spPr>
            <a:xfrm>
              <a:off x="143033" y="3933056"/>
              <a:ext cx="2826082" cy="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3059832" y="1772816"/>
              <a:ext cx="0" cy="2168196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1157822" y="3872081"/>
              <a:ext cx="5675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5.3cm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39968" y="4137597"/>
              <a:ext cx="2880321" cy="47465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500" i="1" dirty="0" err="1">
                  <a:solidFill>
                    <a:srgbClr val="0000FF"/>
                  </a:solidFill>
                  <a:latin typeface="Calibri"/>
                  <a:ea typeface="ＭＳ Ｐゴシック" charset="0"/>
                  <a:cs typeface="Arial" charset="0"/>
                </a:rPr>
                <a:t>SoS</a:t>
              </a:r>
              <a:r>
                <a:rPr lang="en-GB" sz="1500" i="1" dirty="0">
                  <a:solidFill>
                    <a:srgbClr val="0000FF"/>
                  </a:solidFill>
                  <a:latin typeface="Calibri"/>
                  <a:ea typeface="ＭＳ Ｐゴシック" charset="0"/>
                  <a:cs typeface="Arial" charset="0"/>
                </a:rPr>
                <a:t> based, high-R, folded AWG IPS with integrated interferometer.</a:t>
              </a:r>
            </a:p>
          </p:txBody>
        </p:sp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48" y="1700808"/>
              <a:ext cx="2960748" cy="2158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 rot="16200000">
              <a:off x="2698034" y="2776981"/>
              <a:ext cx="5675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prstClr val="black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4.1cm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72166" y="1479066"/>
              <a:ext cx="189804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200" b="1" dirty="0">
                  <a:solidFill>
                    <a:prstClr val="black"/>
                  </a:solidFill>
                  <a:latin typeface="Trebuchet MS" panose="020B0603020202020204" pitchFamily="34" charset="0"/>
                  <a:ea typeface="ＭＳ Ｐゴシック" charset="0"/>
                  <a:cs typeface="ＭＳ Ｐゴシック" charset="0"/>
                </a:rPr>
                <a:t>Integrated Interferometer</a:t>
              </a: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H="1">
              <a:off x="827584" y="1700808"/>
              <a:ext cx="216024" cy="216024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angle 10"/>
          <p:cNvSpPr>
            <a:spLocks noChangeArrowheads="1"/>
          </p:cNvSpPr>
          <p:nvPr/>
        </p:nvSpPr>
        <p:spPr bwMode="auto">
          <a:xfrm>
            <a:off x="1358038" y="44624"/>
            <a:ext cx="7174402" cy="48730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91430" tIns="45715" rIns="91430" bIns="45715"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AU" sz="2800" dirty="0" smtClean="0">
                <a:latin typeface="+mn-lt"/>
                <a:ea typeface="ＭＳ Ｐゴシック" charset="0"/>
                <a:cs typeface="ＭＳ Ｐゴシック" charset="0"/>
              </a:rPr>
              <a:t>Astronomy customised IPS</a:t>
            </a:r>
            <a:endParaRPr lang="en-GB" sz="2800" dirty="0"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07505" y="1196752"/>
            <a:ext cx="5328592" cy="252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lvl="1" indent="0" eaLnBrk="1" hangingPunct="1">
              <a:defRPr/>
            </a:pPr>
            <a:r>
              <a:rPr lang="en-US" sz="1800" b="1" dirty="0">
                <a:solidFill>
                  <a:prstClr val="black"/>
                </a:solidFill>
                <a:latin typeface="Calibri"/>
                <a:cs typeface="ＭＳ Ｐゴシック" charset="0"/>
              </a:rPr>
              <a:t>High-resolution IPS</a:t>
            </a:r>
            <a:r>
              <a:rPr lang="en-AU" sz="1800" b="1" dirty="0">
                <a:solidFill>
                  <a:prstClr val="black"/>
                </a:solidFill>
                <a:latin typeface="Calibri"/>
                <a:cs typeface="ＭＳ Ｐゴシック" charset="0"/>
              </a:rPr>
              <a:t>: </a:t>
            </a:r>
            <a:r>
              <a:rPr lang="en-AU" sz="1800" b="1" dirty="0" err="1">
                <a:solidFill>
                  <a:prstClr val="black"/>
                </a:solidFill>
                <a:latin typeface="Calibri"/>
                <a:cs typeface="ＭＳ Ｐゴシック" charset="0"/>
              </a:rPr>
              <a:t>SoS</a:t>
            </a:r>
            <a:r>
              <a:rPr lang="en-AU" sz="1800" b="1" dirty="0">
                <a:solidFill>
                  <a:prstClr val="black"/>
                </a:solidFill>
                <a:latin typeface="Calibri"/>
                <a:cs typeface="ＭＳ Ｐゴシック" charset="0"/>
              </a:rPr>
              <a:t> Technology (</a:t>
            </a:r>
            <a:r>
              <a:rPr lang="en-AU" sz="1800" dirty="0" err="1">
                <a:solidFill>
                  <a:prstClr val="black"/>
                </a:solidFill>
                <a:latin typeface="Calibri"/>
                <a:cs typeface="ＭＳ Ｐゴシック" charset="0"/>
              </a:rPr>
              <a:t>Δn</a:t>
            </a:r>
            <a:r>
              <a:rPr lang="en-AU" sz="1800" dirty="0">
                <a:solidFill>
                  <a:prstClr val="black"/>
                </a:solidFill>
                <a:latin typeface="Calibri"/>
                <a:cs typeface="ＭＳ Ｐゴシック" charset="0"/>
              </a:rPr>
              <a:t>=1.5%)</a:t>
            </a:r>
          </a:p>
          <a:p>
            <a:pPr marL="0" lvl="1" indent="0" eaLnBrk="1" hangingPunct="1">
              <a:defRPr/>
            </a:pPr>
            <a:endParaRPr lang="en-AU" sz="200" dirty="0">
              <a:solidFill>
                <a:prstClr val="black"/>
              </a:solidFill>
              <a:latin typeface="Calibri"/>
              <a:cs typeface="ＭＳ Ｐゴシック" charset="0"/>
            </a:endParaRPr>
          </a:p>
          <a:p>
            <a:pPr marL="285720" lvl="1" eaLnBrk="1" hangingPunct="1">
              <a:buFont typeface="Arial"/>
              <a:buChar char="•"/>
              <a:defRPr/>
            </a:pPr>
            <a:r>
              <a:rPr lang="en-AU" sz="1600" b="1" dirty="0">
                <a:solidFill>
                  <a:prstClr val="black"/>
                </a:solidFill>
                <a:latin typeface="Calibri"/>
                <a:cs typeface="ＭＳ Ｐゴシック" charset="0"/>
              </a:rPr>
              <a:t>Comprehensive re-design </a:t>
            </a:r>
            <a:r>
              <a:rPr lang="en-AU" sz="1600" dirty="0">
                <a:solidFill>
                  <a:prstClr val="black"/>
                </a:solidFill>
                <a:latin typeface="Calibri"/>
                <a:cs typeface="ＭＳ Ｐゴシック" charset="0"/>
              </a:rPr>
              <a:t>of traditional Arrayed waveguide grating: </a:t>
            </a:r>
            <a:r>
              <a:rPr lang="en-AU" sz="1600" b="1" dirty="0">
                <a:solidFill>
                  <a:prstClr val="black"/>
                </a:solidFill>
                <a:latin typeface="Calibri"/>
                <a:cs typeface="ＭＳ Ｐゴシック" charset="0"/>
              </a:rPr>
              <a:t>Folded-AWG Architecture</a:t>
            </a:r>
          </a:p>
          <a:p>
            <a:pPr marL="285720" lvl="1" eaLnBrk="1" hangingPunct="1">
              <a:buFont typeface="Arial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  <a:cs typeface="ＭＳ Ｐゴシック" charset="0"/>
              </a:rPr>
              <a:t>Radial</a:t>
            </a:r>
            <a:r>
              <a:rPr lang="en-AU" sz="1600" dirty="0">
                <a:solidFill>
                  <a:prstClr val="black"/>
                </a:solidFill>
                <a:latin typeface="Calibri"/>
                <a:cs typeface="ＭＳ Ｐゴシック" charset="0"/>
              </a:rPr>
              <a:t> velocity: </a:t>
            </a:r>
            <a:r>
              <a:rPr lang="en-AU" sz="1600" dirty="0" err="1">
                <a:solidFill>
                  <a:prstClr val="black"/>
                </a:solidFill>
                <a:latin typeface="Calibri"/>
                <a:cs typeface="ＭＳ Ｐゴシック" charset="0"/>
              </a:rPr>
              <a:t>exoplanet</a:t>
            </a:r>
            <a:r>
              <a:rPr lang="en-AU" sz="1600" dirty="0">
                <a:solidFill>
                  <a:prstClr val="black"/>
                </a:solidFill>
                <a:latin typeface="Calibri"/>
                <a:cs typeface="ＭＳ Ｐゴシック" charset="0"/>
              </a:rPr>
              <a:t> and stellar seismology …</a:t>
            </a:r>
          </a:p>
          <a:p>
            <a:pPr marL="285720" lvl="1" eaLnBrk="1" hangingPunct="1">
              <a:buFont typeface="Arial"/>
              <a:buChar char="•"/>
              <a:defRPr/>
            </a:pPr>
            <a:r>
              <a:rPr lang="en-US" sz="1600" b="1" dirty="0">
                <a:solidFill>
                  <a:prstClr val="black"/>
                </a:solidFill>
                <a:latin typeface="Calibri"/>
                <a:cs typeface="ＭＳ Ｐゴシック" charset="0"/>
              </a:rPr>
              <a:t>Central </a:t>
            </a:r>
            <a:r>
              <a:rPr lang="en-US" sz="1600" b="1" dirty="0">
                <a:solidFill>
                  <a:prstClr val="black"/>
                </a:solidFill>
                <a:latin typeface="Calibri"/>
                <a:cs typeface="ＭＳ Ｐゴシック" charset="0"/>
                <a:sym typeface="Symbol" charset="0"/>
              </a:rPr>
              <a:t>wavelength:</a:t>
            </a:r>
            <a:r>
              <a:rPr lang="en-US" sz="1600" b="1" dirty="0">
                <a:solidFill>
                  <a:prstClr val="black"/>
                </a:solidFill>
                <a:latin typeface="Calibri"/>
                <a:cs typeface="ＭＳ Ｐゴシック" charset="0"/>
              </a:rPr>
              <a:t> </a:t>
            </a:r>
            <a:r>
              <a:rPr lang="en-US" sz="1600" b="1" dirty="0">
                <a:solidFill>
                  <a:prstClr val="black"/>
                </a:solidFill>
                <a:latin typeface="Calibri"/>
                <a:cs typeface="ＭＳ Ｐゴシック" charset="0"/>
                <a:sym typeface="Symbol" charset="0"/>
              </a:rPr>
              <a:t></a:t>
            </a:r>
            <a:r>
              <a:rPr lang="en-US" sz="1600" b="1" baseline="-25000" dirty="0">
                <a:solidFill>
                  <a:prstClr val="black"/>
                </a:solidFill>
                <a:latin typeface="Calibri"/>
                <a:cs typeface="ＭＳ Ｐゴシック" charset="0"/>
                <a:sym typeface="Symbol" charset="0"/>
              </a:rPr>
              <a:t>0</a:t>
            </a:r>
            <a:r>
              <a:rPr lang="en-US" sz="1600" b="1" dirty="0">
                <a:solidFill>
                  <a:prstClr val="black"/>
                </a:solidFill>
                <a:latin typeface="Calibri"/>
                <a:cs typeface="ＭＳ Ｐゴシック" charset="0"/>
                <a:sym typeface="Symbol" charset="0"/>
              </a:rPr>
              <a:t>=</a:t>
            </a:r>
            <a:r>
              <a:rPr lang="en-US" sz="1600" b="1" dirty="0">
                <a:solidFill>
                  <a:prstClr val="black"/>
                </a:solidFill>
                <a:latin typeface="Calibri"/>
                <a:cs typeface="ＭＳ Ｐゴシック" charset="0"/>
              </a:rPr>
              <a:t>1630nm (H-band) </a:t>
            </a:r>
            <a:endParaRPr lang="en-AU" sz="1600" b="1" dirty="0">
              <a:solidFill>
                <a:prstClr val="black"/>
              </a:solidFill>
              <a:latin typeface="Calibri"/>
              <a:cs typeface="ＭＳ Ｐゴシック" charset="0"/>
            </a:endParaRPr>
          </a:p>
          <a:p>
            <a:pPr marL="285720" lvl="1" eaLnBrk="1" hangingPunct="1">
              <a:buFont typeface="Arial"/>
              <a:buChar char="•"/>
              <a:defRPr/>
            </a:pPr>
            <a:r>
              <a:rPr lang="en-AU" sz="1600" b="1" dirty="0" smtClean="0">
                <a:solidFill>
                  <a:prstClr val="black"/>
                </a:solidFill>
                <a:latin typeface="Calibri"/>
                <a:cs typeface="ＭＳ Ｐゴシック" charset="0"/>
              </a:rPr>
              <a:t>Resolution (Theoretical): </a:t>
            </a:r>
            <a:r>
              <a:rPr lang="en-GB" sz="1600" b="1" dirty="0">
                <a:solidFill>
                  <a:prstClr val="black"/>
                </a:solidFill>
                <a:latin typeface="Calibri"/>
                <a:cs typeface="ＭＳ Ｐゴシック" charset="0"/>
              </a:rPr>
              <a:t>R = </a:t>
            </a:r>
            <a:r>
              <a:rPr lang="en-US" sz="1600" b="1" dirty="0">
                <a:solidFill>
                  <a:prstClr val="black"/>
                </a:solidFill>
                <a:latin typeface="Calibri"/>
                <a:cs typeface="ＭＳ Ｐゴシック" charset="0"/>
                <a:sym typeface="Symbol" charset="0"/>
              </a:rPr>
              <a:t></a:t>
            </a:r>
            <a:r>
              <a:rPr lang="en-GB" sz="1600" b="1" dirty="0">
                <a:solidFill>
                  <a:prstClr val="black"/>
                </a:solidFill>
                <a:latin typeface="Calibri"/>
                <a:cs typeface="ＭＳ Ｐゴシック" charset="0"/>
              </a:rPr>
              <a:t>/</a:t>
            </a:r>
            <a:r>
              <a:rPr lang="en-GB" sz="1600" b="1" dirty="0" err="1">
                <a:solidFill>
                  <a:prstClr val="black"/>
                </a:solidFill>
                <a:latin typeface="Calibri"/>
                <a:cs typeface="ＭＳ Ｐゴシック" charset="0"/>
              </a:rPr>
              <a:t>Δ</a:t>
            </a:r>
            <a:r>
              <a:rPr lang="en-US" sz="1600" b="1" dirty="0">
                <a:solidFill>
                  <a:prstClr val="black"/>
                </a:solidFill>
                <a:latin typeface="Calibri"/>
                <a:cs typeface="ＭＳ Ｐゴシック" charset="0"/>
                <a:sym typeface="Symbol" charset="0"/>
              </a:rPr>
              <a:t></a:t>
            </a:r>
            <a:r>
              <a:rPr lang="en-GB" sz="1600" b="1" dirty="0">
                <a:solidFill>
                  <a:prstClr val="black"/>
                </a:solidFill>
                <a:latin typeface="Calibri"/>
                <a:cs typeface="ＭＳ Ｐゴシック" charset="0"/>
              </a:rPr>
              <a:t> </a:t>
            </a:r>
            <a:r>
              <a:rPr lang="en-GB" sz="1600" b="1" dirty="0" smtClean="0">
                <a:solidFill>
                  <a:prstClr val="black"/>
                </a:solidFill>
                <a:latin typeface="Calibri"/>
                <a:cs typeface="ＭＳ Ｐゴシック" charset="0"/>
              </a:rPr>
              <a:t>~ 60,000 </a:t>
            </a:r>
            <a:r>
              <a:rPr lang="en-AU" sz="1600" b="1" dirty="0">
                <a:solidFill>
                  <a:prstClr val="black"/>
                </a:solidFill>
                <a:latin typeface="Calibri"/>
                <a:cs typeface="ＭＳ Ｐゴシック" charset="0"/>
              </a:rPr>
              <a:t>(</a:t>
            </a:r>
            <a:r>
              <a:rPr lang="en-AU" sz="1600" b="1" dirty="0" err="1">
                <a:solidFill>
                  <a:prstClr val="black"/>
                </a:solidFill>
                <a:latin typeface="Calibri"/>
                <a:cs typeface="ＭＳ Ｐゴシック" charset="0"/>
              </a:rPr>
              <a:t>Δλ</a:t>
            </a:r>
            <a:r>
              <a:rPr lang="en-AU" sz="1600" b="1" dirty="0">
                <a:solidFill>
                  <a:prstClr val="black"/>
                </a:solidFill>
                <a:latin typeface="Calibri"/>
                <a:cs typeface="ＭＳ Ｐゴシック" charset="0"/>
              </a:rPr>
              <a:t>=0.025nm</a:t>
            </a:r>
            <a:r>
              <a:rPr lang="en-AU" sz="1600" b="1" dirty="0" smtClean="0">
                <a:solidFill>
                  <a:prstClr val="black"/>
                </a:solidFill>
                <a:latin typeface="Calibri"/>
                <a:cs typeface="ＭＳ Ｐゴシック" charset="0"/>
              </a:rPr>
              <a:t>)</a:t>
            </a:r>
          </a:p>
          <a:p>
            <a:pPr marL="285720" lvl="1" eaLnBrk="1" hangingPunct="1">
              <a:buFont typeface="Arial"/>
              <a:buChar char="•"/>
              <a:defRPr/>
            </a:pPr>
            <a:r>
              <a:rPr lang="en-AU" sz="1600" b="1" dirty="0" smtClean="0">
                <a:solidFill>
                  <a:prstClr val="black"/>
                </a:solidFill>
                <a:latin typeface="Calibri"/>
                <a:cs typeface="ＭＳ Ｐゴシック" charset="0"/>
              </a:rPr>
              <a:t>Free Spectral Range (Bandwidth): ~ 16nm</a:t>
            </a:r>
            <a:endParaRPr lang="en-US" sz="1600" b="1" dirty="0">
              <a:solidFill>
                <a:prstClr val="black"/>
              </a:solidFill>
              <a:latin typeface="Calibri"/>
              <a:cs typeface="ＭＳ Ｐゴシック" charset="0"/>
            </a:endParaRPr>
          </a:p>
          <a:p>
            <a:pPr marL="285720" lvl="1" eaLnBrk="1" hangingPunct="1">
              <a:buFont typeface="Arial"/>
              <a:buChar char="•"/>
              <a:defRPr/>
            </a:pPr>
            <a:r>
              <a:rPr lang="en-AU" sz="1600" dirty="0">
                <a:solidFill>
                  <a:prstClr val="black"/>
                </a:solidFill>
                <a:latin typeface="Calibri"/>
                <a:cs typeface="ＭＳ Ｐゴシック" charset="0"/>
              </a:rPr>
              <a:t>Small footprint (5.3 x 4.1 cm</a:t>
            </a:r>
            <a:r>
              <a:rPr lang="en-AU" sz="1600" baseline="30000" dirty="0">
                <a:solidFill>
                  <a:prstClr val="black"/>
                </a:solidFill>
                <a:latin typeface="Calibri"/>
                <a:cs typeface="ＭＳ Ｐゴシック" charset="0"/>
              </a:rPr>
              <a:t>2</a:t>
            </a:r>
            <a:r>
              <a:rPr lang="en-AU" sz="1600" dirty="0">
                <a:solidFill>
                  <a:prstClr val="black"/>
                </a:solidFill>
                <a:latin typeface="Calibri"/>
                <a:cs typeface="ＭＳ Ｐゴシック" charset="0"/>
              </a:rPr>
              <a:t>): compact design</a:t>
            </a:r>
          </a:p>
          <a:p>
            <a:pPr marL="285720" lvl="1" eaLnBrk="1" hangingPunct="1">
              <a:buFont typeface="Arial"/>
              <a:buChar char="•"/>
              <a:defRPr/>
            </a:pPr>
            <a:r>
              <a:rPr lang="en-AU" sz="1600" dirty="0">
                <a:solidFill>
                  <a:prstClr val="black"/>
                </a:solidFill>
                <a:latin typeface="Calibri"/>
                <a:cs typeface="ＭＳ Ｐゴシック" charset="0"/>
              </a:rPr>
              <a:t>Low material losses and SMF 28 fibre compatibility</a:t>
            </a:r>
          </a:p>
          <a:p>
            <a:pPr marL="285720" lvl="1" eaLnBrk="1" hangingPunct="1">
              <a:buFont typeface="Arial"/>
              <a:buChar char="•"/>
              <a:defRPr/>
            </a:pPr>
            <a:r>
              <a:rPr lang="en-AU" sz="1600" dirty="0">
                <a:solidFill>
                  <a:prstClr val="black"/>
                </a:solidFill>
                <a:latin typeface="Calibri"/>
                <a:cs typeface="ＭＳ Ｐゴシック" charset="0"/>
              </a:rPr>
              <a:t>Reduction of birefringence and phase errors</a:t>
            </a:r>
          </a:p>
        </p:txBody>
      </p:sp>
      <p:sp>
        <p:nvSpPr>
          <p:cNvPr id="8" name="Rectangle 7"/>
          <p:cNvSpPr/>
          <p:nvPr/>
        </p:nvSpPr>
        <p:spPr>
          <a:xfrm>
            <a:off x="2051721" y="692696"/>
            <a:ext cx="4020740" cy="369332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marL="285720" lvl="1">
              <a:defRPr/>
            </a:pPr>
            <a:r>
              <a:rPr lang="en-AU" sz="1800" b="1" dirty="0">
                <a:solidFill>
                  <a:srgbClr val="FF0000"/>
                </a:solidFill>
                <a:latin typeface="Calibri"/>
                <a:ea typeface="ＭＳ Ｐゴシック" charset="0"/>
                <a:cs typeface="ＭＳ Ｐゴシック" charset="0"/>
              </a:rPr>
              <a:t>Custom high-R astronomy design</a:t>
            </a:r>
          </a:p>
        </p:txBody>
      </p:sp>
    </p:spTree>
    <p:extLst>
      <p:ext uri="{BB962C8B-B14F-4D97-AF65-F5344CB8AC3E}">
        <p14:creationId xmlns:p14="http://schemas.microsoft.com/office/powerpoint/2010/main" val="2680431085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4928" y="1761113"/>
            <a:ext cx="8229600" cy="4525963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15" name="Picture 13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289"/>
          <a:stretch>
            <a:fillRect/>
          </a:stretch>
        </p:blipFill>
        <p:spPr bwMode="auto">
          <a:xfrm>
            <a:off x="395536" y="1155686"/>
            <a:ext cx="8496944" cy="5729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91"/>
          <p:cNvSpPr txBox="1">
            <a:spLocks noChangeArrowheads="1"/>
          </p:cNvSpPr>
          <p:nvPr/>
        </p:nvSpPr>
        <p:spPr bwMode="auto">
          <a:xfrm>
            <a:off x="7092280" y="3789040"/>
            <a:ext cx="21805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sz="2000" dirty="0"/>
              <a:t>High resolution IPS</a:t>
            </a:r>
          </a:p>
        </p:txBody>
      </p:sp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3635896" y="6381328"/>
            <a:ext cx="235830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Low resolution IPS</a:t>
            </a:r>
          </a:p>
        </p:txBody>
      </p:sp>
      <p:sp>
        <p:nvSpPr>
          <p:cNvPr id="14" name="TextBox 103"/>
          <p:cNvSpPr txBox="1">
            <a:spLocks noChangeArrowheads="1"/>
          </p:cNvSpPr>
          <p:nvPr/>
        </p:nvSpPr>
        <p:spPr bwMode="auto">
          <a:xfrm>
            <a:off x="6012160" y="1268760"/>
            <a:ext cx="28083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CAD mask layout</a:t>
            </a:r>
          </a:p>
        </p:txBody>
      </p:sp>
      <p:sp>
        <p:nvSpPr>
          <p:cNvPr id="28" name="Rectangle 10"/>
          <p:cNvSpPr>
            <a:spLocks noChangeArrowheads="1"/>
          </p:cNvSpPr>
          <p:nvPr/>
        </p:nvSpPr>
        <p:spPr bwMode="auto">
          <a:xfrm>
            <a:off x="1358038" y="44624"/>
            <a:ext cx="7174402" cy="48730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91430" tIns="45715" rIns="91430" bIns="45715"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AU" sz="2800" dirty="0" smtClean="0">
                <a:latin typeface="+mn-lt"/>
                <a:ea typeface="ＭＳ Ｐゴシック" charset="0"/>
                <a:cs typeface="ＭＳ Ｐゴシック" charset="0"/>
              </a:rPr>
              <a:t>Astronomy customised IPS</a:t>
            </a:r>
            <a:endParaRPr lang="en-GB" sz="2800" dirty="0">
              <a:latin typeface="+mn-lt"/>
              <a:ea typeface="ＭＳ Ｐゴシック" charset="0"/>
              <a:cs typeface="ＭＳ Ｐゴシック" charset="0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6296" y="2132856"/>
            <a:ext cx="1627610" cy="1508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2" name="Rectangle 31"/>
          <p:cNvSpPr/>
          <p:nvPr/>
        </p:nvSpPr>
        <p:spPr bwMode="auto">
          <a:xfrm>
            <a:off x="395536" y="1340768"/>
            <a:ext cx="3312368" cy="20882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31" name="Rectangle 2"/>
          <p:cNvSpPr txBox="1">
            <a:spLocks noChangeArrowheads="1"/>
          </p:cNvSpPr>
          <p:nvPr/>
        </p:nvSpPr>
        <p:spPr>
          <a:xfrm>
            <a:off x="395536" y="1124744"/>
            <a:ext cx="3672408" cy="2376264"/>
          </a:xfrm>
          <a:prstGeom prst="rect">
            <a:avLst/>
          </a:prstGeom>
          <a:ln/>
        </p:spPr>
        <p:txBody>
          <a:bodyPr vert="horz" lIns="91430" tIns="45715" rIns="91430" bIns="45715"/>
          <a:lstStyle>
            <a:lvl1pPr marL="382549" indent="-342865" algn="l" rtl="0" eaLnBrk="1" fontAlgn="base" hangingPunct="1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1pPr>
            <a:lvl2pPr marL="782557" indent="-285720" algn="l" rtl="0" eaLnBrk="1" fontAlgn="base" hangingPunct="1">
              <a:spcBef>
                <a:spcPts val="600"/>
              </a:spcBef>
              <a:spcAft>
                <a:spcPct val="0"/>
              </a:spcAft>
              <a:buSzPct val="100000"/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2pPr>
            <a:lvl3pPr marL="1182565" indent="-228577" algn="l" rtl="0" eaLnBrk="1" fontAlgn="base" hangingPunct="1">
              <a:spcBef>
                <a:spcPts val="600"/>
              </a:spcBef>
              <a:spcAft>
                <a:spcPct val="0"/>
              </a:spcAft>
              <a:buSzPct val="100000"/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3pPr>
            <a:lvl4pPr marL="1639718" indent="-228577" algn="l" rtl="0" eaLnBrk="1" fontAlgn="base" hangingPunct="1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4pPr>
            <a:lvl5pPr marL="2096871" indent="-228577" algn="l" rtl="0" eaLnBrk="1" fontAlgn="base" hangingPunct="1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5pPr>
            <a:lvl6pPr marL="2554024" indent="-228577" algn="l" rtl="0" eaLnBrk="1" fontAlgn="base" hangingPunct="1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6pPr>
            <a:lvl7pPr marL="3011176" indent="-228577" algn="l" rtl="0" eaLnBrk="1" fontAlgn="base" hangingPunct="1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7pPr>
            <a:lvl8pPr marL="3468329" indent="-228577" algn="l" rtl="0" eaLnBrk="1" fontAlgn="base" hangingPunct="1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8pPr>
            <a:lvl9pPr marL="3925481" indent="-228577" algn="l" rtl="0" eaLnBrk="1" fontAlgn="base" hangingPunct="1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9pPr>
          </a:lstStyle>
          <a:p>
            <a:pPr marL="391645" indent="-293733">
              <a:buSzPct val="45000"/>
              <a:buFont typeface="Wingdings" charset="0"/>
              <a:buChar char="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GB" sz="1600" dirty="0" smtClean="0">
                <a:latin typeface="Calibri"/>
                <a:cs typeface="Calibri"/>
              </a:rPr>
              <a:t>Wavelength: 1500nm-1800nm</a:t>
            </a:r>
          </a:p>
          <a:p>
            <a:pPr marL="391645" indent="-293733">
              <a:buSzPct val="45000"/>
              <a:buFont typeface="Wingdings" charset="0"/>
              <a:buChar char="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GB" sz="1600" dirty="0" smtClean="0">
                <a:latin typeface="Calibri"/>
                <a:cs typeface="Calibri"/>
              </a:rPr>
              <a:t>λ</a:t>
            </a:r>
            <a:r>
              <a:rPr lang="en-GB" sz="1600" baseline="-25000" dirty="0" smtClean="0">
                <a:latin typeface="Calibri"/>
                <a:cs typeface="Calibri"/>
              </a:rPr>
              <a:t>c</a:t>
            </a:r>
            <a:r>
              <a:rPr lang="en-GB" sz="1600" dirty="0" smtClean="0">
                <a:latin typeface="Calibri"/>
                <a:cs typeface="Calibri"/>
              </a:rPr>
              <a:t>:1630nm</a:t>
            </a:r>
          </a:p>
          <a:p>
            <a:pPr marL="391645" indent="-293733">
              <a:buSzPct val="45000"/>
              <a:buFont typeface="Wingdings" charset="0"/>
              <a:buChar char="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GB" sz="1600" dirty="0" smtClean="0">
                <a:latin typeface="Calibri"/>
                <a:cs typeface="Calibri"/>
              </a:rPr>
              <a:t>Grating order: 99 </a:t>
            </a:r>
          </a:p>
          <a:p>
            <a:pPr marL="391645" indent="-293733">
              <a:buSzPct val="45000"/>
              <a:buFont typeface="Wingdings" charset="0"/>
              <a:buChar char="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GB" sz="1600" dirty="0" smtClean="0">
                <a:latin typeface="Calibri"/>
                <a:cs typeface="Calibri"/>
              </a:rPr>
              <a:t>AWG length steps: 111.2µm </a:t>
            </a:r>
          </a:p>
          <a:p>
            <a:pPr marL="391645" indent="-293733">
              <a:buSzPct val="45000"/>
              <a:buFont typeface="Wingdings" charset="0"/>
              <a:buChar char="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GB" sz="1600" dirty="0" smtClean="0">
                <a:solidFill>
                  <a:prstClr val="black"/>
                </a:solidFill>
                <a:latin typeface="Calibri"/>
                <a:cs typeface="Calibri"/>
              </a:rPr>
              <a:t>R = </a:t>
            </a:r>
            <a:r>
              <a:rPr lang="en-GB" sz="1600" dirty="0" smtClean="0">
                <a:solidFill>
                  <a:prstClr val="black"/>
                </a:solidFill>
                <a:latin typeface="Calibri"/>
                <a:cs typeface="Calibri"/>
                <a:sym typeface="Symbol" charset="0"/>
              </a:rPr>
              <a:t></a:t>
            </a:r>
            <a:r>
              <a:rPr lang="en-GB" sz="1600" dirty="0" smtClean="0">
                <a:solidFill>
                  <a:prstClr val="black"/>
                </a:solidFill>
                <a:latin typeface="Calibri"/>
                <a:cs typeface="Calibri"/>
              </a:rPr>
              <a:t>/</a:t>
            </a:r>
            <a:r>
              <a:rPr lang="en-GB" sz="1600" dirty="0" err="1" smtClean="0">
                <a:solidFill>
                  <a:prstClr val="black"/>
                </a:solidFill>
                <a:latin typeface="Calibri"/>
                <a:cs typeface="Calibri"/>
              </a:rPr>
              <a:t>Δ</a:t>
            </a:r>
            <a:r>
              <a:rPr lang="en-GB" sz="1600" dirty="0" smtClean="0">
                <a:solidFill>
                  <a:prstClr val="black"/>
                </a:solidFill>
                <a:latin typeface="Calibri"/>
                <a:cs typeface="Calibri"/>
                <a:sym typeface="Symbol" charset="0"/>
              </a:rPr>
              <a:t></a:t>
            </a:r>
            <a:r>
              <a:rPr lang="en-GB" sz="1600" dirty="0" smtClean="0">
                <a:latin typeface="Calibri"/>
                <a:cs typeface="Calibri"/>
              </a:rPr>
              <a:t>: 20k-60k in 5k steps</a:t>
            </a:r>
          </a:p>
          <a:p>
            <a:pPr marL="391645" indent="-293733">
              <a:buSzPct val="45000"/>
              <a:buFont typeface="Wingdings" charset="0"/>
              <a:buChar char="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GB" sz="1600" dirty="0" smtClean="0">
                <a:latin typeface="Calibri"/>
                <a:cs typeface="Calibri"/>
              </a:rPr>
              <a:t>Spectral resolution: 25pm-81pm</a:t>
            </a:r>
          </a:p>
          <a:p>
            <a:pPr marL="391645" indent="-293733">
              <a:buSzPct val="45000"/>
              <a:buFont typeface="Wingdings" charset="0"/>
              <a:buChar char="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GB" sz="1600" dirty="0" smtClean="0">
                <a:latin typeface="Calibri"/>
                <a:cs typeface="Calibri"/>
              </a:rPr>
              <a:t>Integrated </a:t>
            </a:r>
            <a:r>
              <a:rPr lang="en-GB" sz="1600" dirty="0">
                <a:latin typeface="Calibri"/>
                <a:cs typeface="Calibri"/>
              </a:rPr>
              <a:t>Interferometer</a:t>
            </a:r>
          </a:p>
        </p:txBody>
      </p:sp>
    </p:spTree>
    <p:extLst>
      <p:ext uri="{BB962C8B-B14F-4D97-AF65-F5344CB8AC3E}">
        <p14:creationId xmlns:p14="http://schemas.microsoft.com/office/powerpoint/2010/main" val="42537090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51520" y="4164285"/>
            <a:ext cx="5112246" cy="252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lvl="1" eaLnBrk="1" hangingPunct="1"/>
            <a:r>
              <a:rPr lang="en-US" sz="1800" b="1" dirty="0">
                <a:solidFill>
                  <a:srgbClr val="000000"/>
                </a:solidFill>
                <a:latin typeface="Calibri" charset="0"/>
              </a:rPr>
              <a:t>Mid-Resolution IPS</a:t>
            </a:r>
            <a:r>
              <a:rPr lang="en-AU" sz="1800" b="1" dirty="0">
                <a:solidFill>
                  <a:srgbClr val="000000"/>
                </a:solidFill>
                <a:latin typeface="Calibri" charset="0"/>
              </a:rPr>
              <a:t>: </a:t>
            </a:r>
            <a:r>
              <a:rPr lang="en-AU" sz="1800" b="1" dirty="0" err="1">
                <a:solidFill>
                  <a:srgbClr val="000000"/>
                </a:solidFill>
                <a:latin typeface="Calibri" charset="0"/>
              </a:rPr>
              <a:t>SoS</a:t>
            </a:r>
            <a:r>
              <a:rPr lang="en-AU" sz="1800" b="1" dirty="0">
                <a:solidFill>
                  <a:srgbClr val="000000"/>
                </a:solidFill>
                <a:latin typeface="Calibri" charset="0"/>
              </a:rPr>
              <a:t> Technology (</a:t>
            </a:r>
            <a:r>
              <a:rPr lang="en-AU" sz="1800" dirty="0" err="1">
                <a:solidFill>
                  <a:srgbClr val="000000"/>
                </a:solidFill>
                <a:latin typeface="Calibri" charset="0"/>
              </a:rPr>
              <a:t>Δn</a:t>
            </a:r>
            <a:r>
              <a:rPr lang="en-AU" sz="1800" dirty="0">
                <a:solidFill>
                  <a:srgbClr val="000000"/>
                </a:solidFill>
                <a:latin typeface="Calibri" charset="0"/>
              </a:rPr>
              <a:t>=1.5%)</a:t>
            </a:r>
          </a:p>
          <a:p>
            <a:pPr marL="0" lvl="1" eaLnBrk="1" hangingPunct="1"/>
            <a:endParaRPr lang="en-AU" sz="200" dirty="0">
              <a:solidFill>
                <a:srgbClr val="000000"/>
              </a:solidFill>
              <a:latin typeface="Calibri" charset="0"/>
            </a:endParaRPr>
          </a:p>
          <a:p>
            <a:pPr marL="0" lvl="1" eaLnBrk="1" hangingPunct="1">
              <a:buFont typeface="Arial" charset="0"/>
              <a:buChar char="•"/>
            </a:pPr>
            <a:r>
              <a:rPr lang="en-AU" sz="1600" b="1" dirty="0">
                <a:solidFill>
                  <a:srgbClr val="000000"/>
                </a:solidFill>
                <a:latin typeface="Calibri" charset="0"/>
              </a:rPr>
              <a:t> Conventional symmetric geometry</a:t>
            </a:r>
            <a:endParaRPr lang="en-AU" sz="1600" dirty="0">
              <a:solidFill>
                <a:srgbClr val="000000"/>
              </a:solidFill>
              <a:latin typeface="Calibri" charset="0"/>
            </a:endParaRPr>
          </a:p>
          <a:p>
            <a:pPr marL="0" lvl="1" eaLnBrk="1" hangingPunct="1">
              <a:buFont typeface="Arial" charset="0"/>
              <a:buChar char="•"/>
            </a:pPr>
            <a:r>
              <a:rPr lang="en-US" sz="1600" b="1" dirty="0">
                <a:solidFill>
                  <a:srgbClr val="000000"/>
                </a:solidFill>
                <a:latin typeface="Calibri" charset="0"/>
              </a:rPr>
              <a:t> Central </a:t>
            </a:r>
            <a:r>
              <a:rPr lang="en-US" sz="1600" b="1" dirty="0">
                <a:solidFill>
                  <a:srgbClr val="000000"/>
                </a:solidFill>
                <a:latin typeface="Calibri" charset="0"/>
                <a:sym typeface="Symbol" charset="0"/>
              </a:rPr>
              <a:t>wavelength:</a:t>
            </a:r>
            <a:r>
              <a:rPr lang="en-US" sz="1600" b="1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alibri" charset="0"/>
                <a:sym typeface="Symbol" charset="0"/>
              </a:rPr>
              <a:t></a:t>
            </a:r>
            <a:r>
              <a:rPr lang="en-US" sz="1600" b="1" baseline="-25000" dirty="0">
                <a:solidFill>
                  <a:srgbClr val="000000"/>
                </a:solidFill>
                <a:latin typeface="Calibri" charset="0"/>
                <a:sym typeface="Symbol" charset="0"/>
              </a:rPr>
              <a:t>0 </a:t>
            </a:r>
            <a:r>
              <a:rPr lang="en-US" sz="1600" b="1" dirty="0">
                <a:solidFill>
                  <a:srgbClr val="000000"/>
                </a:solidFill>
                <a:latin typeface="Calibri" charset="0"/>
                <a:sym typeface="Symbol" charset="0"/>
              </a:rPr>
              <a:t>= </a:t>
            </a:r>
            <a:r>
              <a:rPr lang="en-US" sz="1600" b="1" dirty="0">
                <a:solidFill>
                  <a:srgbClr val="000000"/>
                </a:solidFill>
                <a:latin typeface="Calibri" charset="0"/>
              </a:rPr>
              <a:t>1630nm (H-band) </a:t>
            </a:r>
            <a:endParaRPr lang="en-AU" sz="1600" b="1" dirty="0">
              <a:solidFill>
                <a:srgbClr val="000000"/>
              </a:solidFill>
              <a:latin typeface="Calibri" charset="0"/>
            </a:endParaRPr>
          </a:p>
          <a:p>
            <a:pPr marL="0" lvl="1" eaLnBrk="1" hangingPunct="1">
              <a:buFont typeface="Arial" charset="0"/>
              <a:buChar char="•"/>
            </a:pPr>
            <a:r>
              <a:rPr lang="en-AU" sz="1600" b="1" dirty="0">
                <a:solidFill>
                  <a:srgbClr val="000000"/>
                </a:solidFill>
                <a:latin typeface="Calibri" charset="0"/>
              </a:rPr>
              <a:t> Resolution: </a:t>
            </a:r>
            <a:r>
              <a:rPr lang="en-GB" sz="1600" b="1" dirty="0">
                <a:solidFill>
                  <a:srgbClr val="000000"/>
                </a:solidFill>
                <a:latin typeface="Calibri" charset="0"/>
              </a:rPr>
              <a:t>R = </a:t>
            </a:r>
            <a:r>
              <a:rPr lang="en-US" sz="1600" b="1" dirty="0">
                <a:solidFill>
                  <a:srgbClr val="000000"/>
                </a:solidFill>
                <a:latin typeface="Calibri" charset="0"/>
                <a:sym typeface="Symbol" charset="0"/>
              </a:rPr>
              <a:t></a:t>
            </a:r>
            <a:r>
              <a:rPr lang="en-GB" sz="1600" b="1" dirty="0">
                <a:solidFill>
                  <a:srgbClr val="000000"/>
                </a:solidFill>
                <a:latin typeface="Calibri" charset="0"/>
              </a:rPr>
              <a:t>/</a:t>
            </a:r>
            <a:r>
              <a:rPr lang="en-GB" sz="1600" b="1" dirty="0" err="1">
                <a:solidFill>
                  <a:srgbClr val="000000"/>
                </a:solidFill>
                <a:latin typeface="Calibri" charset="0"/>
              </a:rPr>
              <a:t>Δ</a:t>
            </a:r>
            <a:r>
              <a:rPr lang="en-US" sz="1600" b="1" dirty="0">
                <a:solidFill>
                  <a:srgbClr val="000000"/>
                </a:solidFill>
                <a:latin typeface="Calibri" charset="0"/>
                <a:sym typeface="Symbol" charset="0"/>
              </a:rPr>
              <a:t></a:t>
            </a:r>
            <a:r>
              <a:rPr lang="en-GB" sz="1600" b="1" dirty="0">
                <a:solidFill>
                  <a:srgbClr val="000000"/>
                </a:solidFill>
                <a:latin typeface="Calibri" charset="0"/>
              </a:rPr>
              <a:t> = 7,000-15,000 </a:t>
            </a:r>
            <a:r>
              <a:rPr lang="en-AU" sz="1600" b="1" dirty="0">
                <a:solidFill>
                  <a:srgbClr val="000000"/>
                </a:solidFill>
                <a:latin typeface="Calibri" charset="0"/>
              </a:rPr>
              <a:t>(</a:t>
            </a:r>
            <a:r>
              <a:rPr lang="en-AU" sz="1600" b="1" dirty="0" err="1">
                <a:solidFill>
                  <a:srgbClr val="000000"/>
                </a:solidFill>
                <a:latin typeface="Calibri" charset="0"/>
              </a:rPr>
              <a:t>Δλ</a:t>
            </a:r>
            <a:r>
              <a:rPr lang="en-AU" sz="1600" b="1" dirty="0">
                <a:solidFill>
                  <a:srgbClr val="000000"/>
                </a:solidFill>
                <a:latin typeface="Calibri" charset="0"/>
              </a:rPr>
              <a:t> = 0.11nm-0.23nm)</a:t>
            </a:r>
          </a:p>
          <a:p>
            <a:pPr marL="0" lvl="1" eaLnBrk="1" hangingPunct="1">
              <a:buFont typeface="Arial" charset="0"/>
              <a:buChar char="•"/>
            </a:pPr>
            <a:r>
              <a:rPr lang="en-AU" sz="1600" b="1" dirty="0">
                <a:solidFill>
                  <a:srgbClr val="000000"/>
                </a:solidFill>
                <a:latin typeface="Calibri" charset="0"/>
              </a:rPr>
              <a:t> Free spectral range: 32nm</a:t>
            </a:r>
          </a:p>
          <a:p>
            <a:pPr marL="0" lvl="1" eaLnBrk="1" hangingPunct="1">
              <a:buFont typeface="Arial" charset="0"/>
              <a:buChar char="•"/>
            </a:pPr>
            <a:r>
              <a:rPr lang="en-AU" sz="1600" b="1" dirty="0">
                <a:solidFill>
                  <a:srgbClr val="000000"/>
                </a:solidFill>
                <a:latin typeface="Calibri" charset="0"/>
              </a:rPr>
              <a:t> No. of arrayed waveguides: 400</a:t>
            </a:r>
          </a:p>
          <a:p>
            <a:pPr marL="0" lvl="1" eaLnBrk="1" hangingPunct="1">
              <a:buFont typeface="Arial" charset="0"/>
              <a:buChar char="•"/>
            </a:pPr>
            <a:r>
              <a:rPr lang="en-AU" sz="1600" b="1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AU" sz="1600" dirty="0">
                <a:solidFill>
                  <a:srgbClr val="000000"/>
                </a:solidFill>
                <a:latin typeface="Calibri" charset="0"/>
              </a:rPr>
              <a:t>Small footprint (2.7 x 4.1 cm</a:t>
            </a:r>
            <a:r>
              <a:rPr lang="en-AU" sz="1600" baseline="30000" dirty="0">
                <a:solidFill>
                  <a:srgbClr val="000000"/>
                </a:solidFill>
                <a:latin typeface="Calibri" charset="0"/>
              </a:rPr>
              <a:t>2</a:t>
            </a:r>
            <a:r>
              <a:rPr lang="en-AU" sz="1600" dirty="0">
                <a:solidFill>
                  <a:srgbClr val="000000"/>
                </a:solidFill>
                <a:latin typeface="Calibri" charset="0"/>
              </a:rPr>
              <a:t>) </a:t>
            </a:r>
          </a:p>
          <a:p>
            <a:pPr marL="0" lvl="1" eaLnBrk="1" hangingPunct="1">
              <a:buFont typeface="Arial" charset="0"/>
              <a:buChar char="•"/>
            </a:pPr>
            <a:r>
              <a:rPr lang="en-AU" sz="1600" dirty="0" smtClean="0">
                <a:solidFill>
                  <a:srgbClr val="000000"/>
                </a:solidFill>
                <a:latin typeface="Calibri" charset="0"/>
              </a:rPr>
              <a:t> Focal </a:t>
            </a:r>
            <a:r>
              <a:rPr lang="en-AU" sz="1600" dirty="0">
                <a:solidFill>
                  <a:srgbClr val="000000"/>
                </a:solidFill>
                <a:latin typeface="Calibri" charset="0"/>
              </a:rPr>
              <a:t>length (FPR length): L</a:t>
            </a:r>
            <a:r>
              <a:rPr lang="en-AU" sz="1600" baseline="-25000" dirty="0">
                <a:solidFill>
                  <a:srgbClr val="000000"/>
                </a:solidFill>
                <a:latin typeface="Calibri" charset="0"/>
              </a:rPr>
              <a:t>f </a:t>
            </a:r>
            <a:r>
              <a:rPr lang="en-AU" sz="1600" dirty="0">
                <a:solidFill>
                  <a:srgbClr val="000000"/>
                </a:solidFill>
                <a:latin typeface="Calibri" charset="0"/>
              </a:rPr>
              <a:t>= 1.11cm</a:t>
            </a:r>
            <a:endParaRPr lang="en-US" sz="1600" dirty="0">
              <a:solidFill>
                <a:srgbClr val="000000"/>
              </a:solidFill>
              <a:latin typeface="Calibri" charset="0"/>
            </a:endParaRPr>
          </a:p>
          <a:p>
            <a:pPr marL="0" lvl="1" eaLnBrk="1" hangingPunct="1">
              <a:buFont typeface="Arial" charset="0"/>
              <a:buChar char="•"/>
            </a:pPr>
            <a:r>
              <a:rPr lang="en-AU" sz="1600" dirty="0" smtClean="0">
                <a:solidFill>
                  <a:srgbClr val="000000"/>
                </a:solidFill>
                <a:latin typeface="Calibri" charset="0"/>
              </a:rPr>
              <a:t> Low </a:t>
            </a:r>
            <a:r>
              <a:rPr lang="en-AU" sz="1600" dirty="0">
                <a:solidFill>
                  <a:srgbClr val="000000"/>
                </a:solidFill>
                <a:latin typeface="Calibri" charset="0"/>
              </a:rPr>
              <a:t>material losses and SMF 28 fibre compatibility</a:t>
            </a:r>
          </a:p>
          <a:p>
            <a:pPr marL="0" lvl="1" eaLnBrk="1" hangingPunct="1">
              <a:buFont typeface="Arial" charset="0"/>
              <a:buChar char="•"/>
            </a:pPr>
            <a:r>
              <a:rPr lang="en-AU" sz="1600" dirty="0">
                <a:solidFill>
                  <a:srgbClr val="000000"/>
                </a:solidFill>
                <a:latin typeface="Calibri" charset="0"/>
              </a:rPr>
              <a:t> Reduction of birefringence and phase errors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83568" y="593849"/>
            <a:ext cx="4104456" cy="3483223"/>
            <a:chOff x="793750" y="953889"/>
            <a:chExt cx="3716338" cy="3051175"/>
          </a:xfrm>
        </p:grpSpPr>
        <p:pic>
          <p:nvPicPr>
            <p:cNvPr id="15361" name="Picture 5" descr="IPS_SMALL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388" y="1352352"/>
              <a:ext cx="3143250" cy="2135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5" name="Straight Arrow Connector 14"/>
            <p:cNvCxnSpPr/>
            <p:nvPr/>
          </p:nvCxnSpPr>
          <p:spPr>
            <a:xfrm>
              <a:off x="885825" y="1285677"/>
              <a:ext cx="3032125" cy="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91" name="Text Box 7"/>
            <p:cNvSpPr txBox="1">
              <a:spLocks noChangeArrowheads="1"/>
            </p:cNvSpPr>
            <p:nvPr/>
          </p:nvSpPr>
          <p:spPr bwMode="auto">
            <a:xfrm>
              <a:off x="1990725" y="953889"/>
              <a:ext cx="8064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defTabSz="914400">
                <a:defRPr/>
              </a:pPr>
              <a:r>
                <a:rPr lang="de-DE" smtClean="0">
                  <a:latin typeface="Arial" charset="0"/>
                  <a:cs typeface="+mn-cs"/>
                </a:rPr>
                <a:t>4.1cm</a:t>
              </a:r>
              <a:endParaRPr lang="en-US" smtClean="0">
                <a:latin typeface="Arial" charset="0"/>
                <a:cs typeface="+mn-cs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4151313" y="1352352"/>
              <a:ext cx="0" cy="205740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93" name="Text Box 9"/>
            <p:cNvSpPr txBox="1">
              <a:spLocks noChangeArrowheads="1"/>
            </p:cNvSpPr>
            <p:nvPr/>
          </p:nvSpPr>
          <p:spPr bwMode="auto">
            <a:xfrm rot="5400000">
              <a:off x="3923507" y="2167532"/>
              <a:ext cx="8064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defTabSz="914400">
                <a:defRPr/>
              </a:pPr>
              <a:r>
                <a:rPr lang="de-DE" smtClean="0">
                  <a:latin typeface="Arial" charset="0"/>
                  <a:cs typeface="+mn-cs"/>
                </a:rPr>
                <a:t>2.7cm</a:t>
              </a:r>
              <a:endParaRPr lang="en-US" smtClean="0">
                <a:latin typeface="Arial" charset="0"/>
                <a:cs typeface="+mn-cs"/>
              </a:endParaRPr>
            </a:p>
          </p:txBody>
        </p:sp>
        <p:sp>
          <p:nvSpPr>
            <p:cNvPr id="16395" name="Line 11"/>
            <p:cNvSpPr>
              <a:spLocks noChangeShapeType="1"/>
            </p:cNvSpPr>
            <p:nvPr/>
          </p:nvSpPr>
          <p:spPr bwMode="auto">
            <a:xfrm flipV="1">
              <a:off x="2616200" y="3409752"/>
              <a:ext cx="361950" cy="3063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cs typeface="+mn-cs"/>
              </a:endParaRPr>
            </a:p>
          </p:txBody>
        </p:sp>
        <p:sp>
          <p:nvSpPr>
            <p:cNvPr id="16396" name="Text Box 12"/>
            <p:cNvSpPr txBox="1">
              <a:spLocks noChangeArrowheads="1"/>
            </p:cNvSpPr>
            <p:nvPr/>
          </p:nvSpPr>
          <p:spPr bwMode="auto">
            <a:xfrm>
              <a:off x="793750" y="3638352"/>
              <a:ext cx="26987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defTabSz="914400">
                <a:defRPr/>
              </a:pPr>
              <a:r>
                <a:rPr lang="de-DE" smtClean="0">
                  <a:latin typeface="Arial" charset="0"/>
                  <a:cs typeface="+mn-cs"/>
                </a:rPr>
                <a:t>Integrated interferometer</a:t>
              </a:r>
              <a:endParaRPr lang="en-US" smtClean="0">
                <a:latin typeface="Arial" charset="0"/>
                <a:cs typeface="+mn-cs"/>
              </a:endParaRPr>
            </a:p>
          </p:txBody>
        </p:sp>
      </p:grpSp>
      <p:pic>
        <p:nvPicPr>
          <p:cNvPr id="15369" name="Picture 3" descr="IPS-M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096" y="2780928"/>
            <a:ext cx="3616419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4" descr="IPS-M-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9659" y="1268760"/>
            <a:ext cx="3838845" cy="132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1358038" y="133385"/>
            <a:ext cx="7174402" cy="48730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91430" tIns="45715" rIns="91430" bIns="45715"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AU" sz="2800" dirty="0" smtClean="0">
                <a:latin typeface="+mn-lt"/>
                <a:ea typeface="ＭＳ Ｐゴシック" charset="0"/>
                <a:cs typeface="ＭＳ Ｐゴシック" charset="0"/>
              </a:rPr>
              <a:t>Astronomy customised IPS</a:t>
            </a:r>
            <a:endParaRPr lang="en-GB" sz="2800" dirty="0">
              <a:latin typeface="+mn-lt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 descr="IPS-Inpu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088" y="4077072"/>
            <a:ext cx="3707904" cy="2780928"/>
          </a:xfrm>
          <a:prstGeom prst="rect">
            <a:avLst/>
          </a:prstGeom>
        </p:spPr>
      </p:pic>
      <p:pic>
        <p:nvPicPr>
          <p:cNvPr id="5" name="Picture 4" descr="AWG-Inpu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088" y="2780928"/>
            <a:ext cx="3672408" cy="2754306"/>
          </a:xfrm>
          <a:prstGeom prst="rect">
            <a:avLst/>
          </a:prstGeom>
        </p:spPr>
      </p:pic>
      <p:pic>
        <p:nvPicPr>
          <p:cNvPr id="6" name="Picture 5" descr="AWG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8090" y="2780928"/>
            <a:ext cx="3628661" cy="2721496"/>
          </a:xfrm>
          <a:prstGeom prst="rect">
            <a:avLst/>
          </a:prstGeom>
        </p:spPr>
      </p:pic>
      <p:pic>
        <p:nvPicPr>
          <p:cNvPr id="7" name="Picture 6" descr="AWG-Output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088" y="2780928"/>
            <a:ext cx="3681144" cy="2760858"/>
          </a:xfrm>
          <a:prstGeom prst="rect">
            <a:avLst/>
          </a:prstGeom>
        </p:spPr>
      </p:pic>
      <p:pic>
        <p:nvPicPr>
          <p:cNvPr id="8" name="Picture 7" descr="IPS-Output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0856" y="4077072"/>
            <a:ext cx="3707904" cy="2780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-27384"/>
            <a:ext cx="4320480" cy="504056"/>
          </a:xfrm>
        </p:spPr>
        <p:txBody>
          <a:bodyPr/>
          <a:lstStyle/>
          <a:p>
            <a:r>
              <a:rPr lang="en-GB" sz="2800" dirty="0" smtClean="0">
                <a:solidFill>
                  <a:schemeClr val="tx1"/>
                </a:solidFill>
                <a:latin typeface="+mn-lt"/>
              </a:rPr>
              <a:t>SWIFTS</a:t>
            </a:r>
            <a:endParaRPr lang="en-GB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3287" y="1052736"/>
            <a:ext cx="905475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1800" dirty="0"/>
              <a:t>Wavelength range	630 to 1083 </a:t>
            </a:r>
            <a:r>
              <a:rPr lang="en-GB" sz="1800" dirty="0" smtClean="0"/>
              <a:t>nm</a:t>
            </a:r>
            <a:endParaRPr lang="en-GB" sz="1800" dirty="0"/>
          </a:p>
          <a:p>
            <a:pPr marL="285750" indent="-285750">
              <a:buFont typeface="Arial"/>
              <a:buChar char="•"/>
            </a:pPr>
            <a:r>
              <a:rPr lang="en-GB" sz="1800" dirty="0" smtClean="0"/>
              <a:t>Wavelength </a:t>
            </a:r>
            <a:r>
              <a:rPr lang="en-GB" sz="1800" dirty="0"/>
              <a:t>bandwidth one measurement	5 nm (at 630 nm) - 14 nm ( at 1083 nm</a:t>
            </a:r>
            <a:r>
              <a:rPr lang="en-GB" sz="1800" dirty="0" smtClean="0"/>
              <a:t>) </a:t>
            </a:r>
            <a:r>
              <a:rPr lang="en-US" sz="1800" dirty="0" smtClean="0"/>
              <a:t>Optical </a:t>
            </a:r>
            <a:r>
              <a:rPr lang="en-US" sz="1800" dirty="0"/>
              <a:t>Spectral </a:t>
            </a:r>
            <a:r>
              <a:rPr lang="en-US" sz="1800" dirty="0" smtClean="0"/>
              <a:t>resolution R ~125,000 (0.005 </a:t>
            </a:r>
            <a:r>
              <a:rPr lang="en-US" sz="1800" dirty="0"/>
              <a:t>– 0.015 </a:t>
            </a:r>
            <a:r>
              <a:rPr lang="en-US" sz="1800" dirty="0" smtClean="0"/>
              <a:t>nm) </a:t>
            </a:r>
            <a:r>
              <a:rPr lang="en-US" sz="1800" dirty="0"/>
              <a:t>	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/>
              <a:t>Absolute wavelength Accuracy	0.001 - 0.002 </a:t>
            </a:r>
            <a:endParaRPr lang="en-US" sz="1800" dirty="0" smtClean="0"/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Aperture</a:t>
            </a:r>
            <a:r>
              <a:rPr lang="en-US" sz="1800" dirty="0"/>
              <a:t>	</a:t>
            </a:r>
            <a:r>
              <a:rPr lang="en-US" sz="1800" dirty="0" err="1"/>
              <a:t>Singlemode</a:t>
            </a:r>
            <a:r>
              <a:rPr lang="en-US" sz="1800" dirty="0"/>
              <a:t> fiber N.A. </a:t>
            </a:r>
            <a:r>
              <a:rPr lang="en-US" sz="1800" dirty="0" smtClean="0"/>
              <a:t>0.12</a:t>
            </a:r>
            <a:endParaRPr lang="en-US" sz="1800" dirty="0"/>
          </a:p>
          <a:p>
            <a:pPr marL="285750" indent="-285750">
              <a:buFont typeface="Arial"/>
              <a:buChar char="•"/>
            </a:pPr>
            <a:r>
              <a:rPr lang="en-US" sz="1800" dirty="0"/>
              <a:t>Input power range	10nW – 1 </a:t>
            </a:r>
            <a:r>
              <a:rPr lang="en-US" sz="1800" dirty="0" err="1" smtClean="0"/>
              <a:t>mW</a:t>
            </a:r>
            <a:endParaRPr lang="en-US" sz="1800" dirty="0"/>
          </a:p>
          <a:p>
            <a:pPr marL="285750" indent="-285750">
              <a:buFont typeface="Arial"/>
              <a:buChar char="•"/>
            </a:pPr>
            <a:r>
              <a:rPr lang="en-US" sz="1800" dirty="0"/>
              <a:t>Wavelength Calibration	Factory calibration - Temperature calibrated on the range 10°C - 40 °C (external environment</a:t>
            </a:r>
            <a:r>
              <a:rPr lang="en-US" sz="1800" dirty="0" smtClean="0"/>
              <a:t>) </a:t>
            </a:r>
            <a:r>
              <a:rPr lang="en-US" sz="1800" dirty="0"/>
              <a:t>	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/>
              <a:t>Integration time	320 ns to 500 </a:t>
            </a:r>
            <a:r>
              <a:rPr lang="en-US" sz="1800" dirty="0" err="1"/>
              <a:t>ms</a:t>
            </a:r>
            <a:r>
              <a:rPr lang="en-US" sz="1800" dirty="0"/>
              <a:t> / 32 ns </a:t>
            </a:r>
            <a:r>
              <a:rPr lang="en-US" sz="1800" dirty="0" smtClean="0"/>
              <a:t>step</a:t>
            </a:r>
            <a:r>
              <a:rPr lang="en-US" sz="1800" dirty="0"/>
              <a:t>	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/>
              <a:t>Maximum Measurement rate	30 000 frame/</a:t>
            </a:r>
            <a:r>
              <a:rPr lang="en-US" sz="1800" dirty="0" smtClean="0"/>
              <a:t>s</a:t>
            </a:r>
            <a:endParaRPr lang="en-US" sz="1800" dirty="0"/>
          </a:p>
          <a:p>
            <a:pPr marL="285750" indent="-285750">
              <a:buFont typeface="Arial"/>
              <a:buChar char="•"/>
            </a:pPr>
            <a:r>
              <a:rPr lang="fr-FR" sz="1800" dirty="0"/>
              <a:t>Dimensions	8.3 cm x 8.6 cm x 12.6 </a:t>
            </a:r>
            <a:r>
              <a:rPr lang="fr-FR" sz="1800" dirty="0" smtClean="0"/>
              <a:t>cm</a:t>
            </a:r>
            <a:endParaRPr lang="fr-FR" sz="1800" dirty="0"/>
          </a:p>
          <a:p>
            <a:pPr marL="285750" indent="-285750">
              <a:buFont typeface="Arial"/>
              <a:buChar char="•"/>
            </a:pPr>
            <a:r>
              <a:rPr lang="en-US" sz="1800" dirty="0"/>
              <a:t>Power consumption	11W – 500mA @ 24 </a:t>
            </a:r>
            <a:r>
              <a:rPr lang="en-US" sz="1800" dirty="0" smtClean="0"/>
              <a:t>VDC</a:t>
            </a:r>
            <a:r>
              <a:rPr lang="en-US" sz="1800" dirty="0"/>
              <a:t>	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/>
              <a:t>Communication	Gigabit </a:t>
            </a:r>
            <a:r>
              <a:rPr lang="en-US" sz="1800" dirty="0" smtClean="0"/>
              <a:t>Ethernet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2627784" y="548680"/>
            <a:ext cx="4700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http://</a:t>
            </a:r>
            <a:r>
              <a:rPr lang="en-GB" dirty="0" err="1"/>
              <a:t>www.resolutionspectra.com</a:t>
            </a:r>
            <a:endParaRPr lang="en-GB" dirty="0"/>
          </a:p>
        </p:txBody>
      </p:sp>
      <p:pic>
        <p:nvPicPr>
          <p:cNvPr id="9" name="Picture 8" descr="swifts-technology-princip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210896"/>
            <a:ext cx="6120680" cy="4306336"/>
          </a:xfrm>
          <a:prstGeom prst="rect">
            <a:avLst/>
          </a:prstGeom>
        </p:spPr>
      </p:pic>
      <p:pic>
        <p:nvPicPr>
          <p:cNvPr id="11" name="Picture 10" descr="zoom-spectr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348" y="4356670"/>
            <a:ext cx="3600400" cy="25013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76" y="1196752"/>
            <a:ext cx="7632848" cy="556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57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116633"/>
            <a:ext cx="5688632" cy="504055"/>
          </a:xfrm>
        </p:spPr>
        <p:txBody>
          <a:bodyPr>
            <a:normAutofit fontScale="90000"/>
          </a:bodyPr>
          <a:lstStyle/>
          <a:p>
            <a:r>
              <a:rPr lang="en-GB" sz="2800" dirty="0" smtClean="0">
                <a:solidFill>
                  <a:srgbClr val="000000"/>
                </a:solidFill>
                <a:latin typeface="+mn-lt"/>
              </a:rPr>
              <a:t>Photonic Spectroscopic System</a:t>
            </a:r>
            <a:endParaRPr lang="en-GB" sz="2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0" name="Picture 0" descr="Fig.1_final.bmp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133601"/>
            <a:ext cx="9144000" cy="384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transition schematic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1898770"/>
            <a:ext cx="1843088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1" descr="SiNx_WG_Disp_Eng_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1" y="3429001"/>
            <a:ext cx="2130425" cy="271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9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1" y="1196752"/>
            <a:ext cx="2016125" cy="173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5" name="Picture 6" descr="E-ELT-4_200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22" y="4003650"/>
            <a:ext cx="1806575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7705" y="4149080"/>
            <a:ext cx="1668463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7761" y="1311796"/>
            <a:ext cx="2238375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7" descr="2df pos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5" y="5445225"/>
            <a:ext cx="1655762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0272" y="1125414"/>
            <a:ext cx="1599703" cy="1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040" y="5415024"/>
            <a:ext cx="1740657" cy="139835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35696" y="4079930"/>
            <a:ext cx="1728192" cy="16596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7871" y="1268761"/>
            <a:ext cx="2490273" cy="130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07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/>
          </p:cNvSpPr>
          <p:nvPr>
            <p:ph type="body" idx="1"/>
          </p:nvPr>
        </p:nvSpPr>
        <p:spPr>
          <a:xfrm>
            <a:off x="107950" y="1582539"/>
            <a:ext cx="3959226" cy="3302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spcBef>
                <a:spcPts val="300"/>
              </a:spcBef>
              <a:defRPr sz="2200"/>
            </a:lvl1pPr>
          </a:lstStyle>
          <a:p>
            <a:pPr lvl="0">
              <a:defRPr sz="1800" b="0"/>
            </a:pPr>
            <a:r>
              <a:rPr sz="1500" b="1"/>
              <a:t>MM fibre for efficient coupling</a:t>
            </a:r>
          </a:p>
        </p:txBody>
      </p:sp>
      <p:sp>
        <p:nvSpPr>
          <p:cNvPr id="237" name="Shape 237"/>
          <p:cNvSpPr/>
          <p:nvPr/>
        </p:nvSpPr>
        <p:spPr>
          <a:xfrm flipH="1">
            <a:off x="4357370" y="1798439"/>
            <a:ext cx="1" cy="2592389"/>
          </a:xfrm>
          <a:prstGeom prst="line">
            <a:avLst/>
          </a:prstGeom>
          <a:ln w="12700">
            <a:solidFill/>
            <a:round/>
          </a:ln>
        </p:spPr>
        <p:txBody>
          <a:bodyPr lIns="45718" tIns="45718" rIns="45718" bIns="45718"/>
          <a:lstStyle/>
          <a:p>
            <a:pPr defTabSz="321457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pSp>
        <p:nvGrpSpPr>
          <p:cNvPr id="243" name="Group 243"/>
          <p:cNvGrpSpPr/>
          <p:nvPr/>
        </p:nvGrpSpPr>
        <p:grpSpPr>
          <a:xfrm>
            <a:off x="107950" y="2014338"/>
            <a:ext cx="2663826" cy="2208776"/>
            <a:chOff x="0" y="0"/>
            <a:chExt cx="3788551" cy="3141368"/>
          </a:xfrm>
        </p:grpSpPr>
        <p:sp>
          <p:nvSpPr>
            <p:cNvPr id="238" name="Shape 238"/>
            <p:cNvSpPr/>
            <p:nvPr/>
          </p:nvSpPr>
          <p:spPr>
            <a:xfrm>
              <a:off x="819146" y="1126688"/>
              <a:ext cx="2969405" cy="1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321457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pic>
          <p:nvPicPr>
            <p:cNvPr id="239" name="image61.jpg" descr="vlt.jp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35020" y="0"/>
              <a:ext cx="1941565" cy="24537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0" name="Shape 240"/>
            <p:cNvSpPr/>
            <p:nvPr/>
          </p:nvSpPr>
          <p:spPr>
            <a:xfrm>
              <a:off x="1535899" y="2560654"/>
              <a:ext cx="1638291" cy="5807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>
              <a:lvl1pPr algn="l" defTabSz="457200">
                <a:defRPr sz="18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/>
              <a:r>
                <a:t>Telescope</a:t>
              </a:r>
            </a:p>
          </p:txBody>
        </p:sp>
        <p:sp>
          <p:nvSpPr>
            <p:cNvPr id="241" name="Shape 241"/>
            <p:cNvSpPr/>
            <p:nvPr/>
          </p:nvSpPr>
          <p:spPr>
            <a:xfrm>
              <a:off x="101601" y="921172"/>
              <a:ext cx="410916" cy="410917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FFF00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321457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42" name="Shape 242"/>
            <p:cNvSpPr/>
            <p:nvPr/>
          </p:nvSpPr>
          <p:spPr>
            <a:xfrm>
              <a:off x="0" y="1433967"/>
              <a:ext cx="819146" cy="5807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>
              <a:lvl1pPr algn="l" defTabSz="457200">
                <a:defRPr sz="18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/>
              <a:r>
                <a:t>Star</a:t>
              </a:r>
            </a:p>
          </p:txBody>
        </p:sp>
      </p:grpSp>
      <p:sp>
        <p:nvSpPr>
          <p:cNvPr id="244" name="Shape 244"/>
          <p:cNvSpPr/>
          <p:nvPr/>
        </p:nvSpPr>
        <p:spPr>
          <a:xfrm>
            <a:off x="163187" y="4024627"/>
            <a:ext cx="3511378" cy="353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defTabSz="321457">
              <a:defRPr sz="1800"/>
            </a:pPr>
            <a:r>
              <a:rPr sz="17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Efficient coupling requires MM </a:t>
            </a:r>
            <a:r>
              <a:rPr sz="17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fibres</a:t>
            </a:r>
            <a:endParaRPr sz="1700" b="1" baseline="305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Shape 248"/>
          <p:cNvSpPr/>
          <p:nvPr/>
        </p:nvSpPr>
        <p:spPr>
          <a:xfrm>
            <a:off x="4990108" y="4021534"/>
            <a:ext cx="3334672" cy="353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l" defTabSz="457200">
              <a:defRPr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700"/>
              <a:t>Photonic functions require SM fibres</a:t>
            </a:r>
          </a:p>
        </p:txBody>
      </p:sp>
      <p:grpSp>
        <p:nvGrpSpPr>
          <p:cNvPr id="251" name="Group 251"/>
          <p:cNvGrpSpPr/>
          <p:nvPr/>
        </p:nvGrpSpPr>
        <p:grpSpPr>
          <a:xfrm>
            <a:off x="2699792" y="1988840"/>
            <a:ext cx="1728790" cy="2448272"/>
            <a:chOff x="204681" y="0"/>
            <a:chExt cx="2458721" cy="3481982"/>
          </a:xfrm>
        </p:grpSpPr>
        <p:sp>
          <p:nvSpPr>
            <p:cNvPr id="249" name="Shape 249"/>
            <p:cNvSpPr/>
            <p:nvPr/>
          </p:nvSpPr>
          <p:spPr>
            <a:xfrm>
              <a:off x="204681" y="1719406"/>
              <a:ext cx="2458721" cy="17625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/>
            <a:p>
              <a:pPr defTabSz="321457">
                <a:defRPr sz="1800"/>
              </a:pPr>
              <a:r>
                <a:rPr dirty="0">
                  <a:latin typeface="Calibri"/>
                  <a:ea typeface="Calibri"/>
                  <a:cs typeface="Calibri"/>
                  <a:sym typeface="Calibri"/>
                </a:rPr>
                <a:t>PSF</a:t>
              </a:r>
            </a:p>
            <a:p>
              <a:pPr defTabSz="321457">
                <a:buSzPct val="100000"/>
                <a:buFont typeface="Helvetica"/>
                <a:buChar char="•"/>
                <a:defRPr sz="1800"/>
              </a:pPr>
              <a:r>
                <a:rPr dirty="0">
                  <a:latin typeface="Calibri"/>
                  <a:ea typeface="Calibri"/>
                  <a:cs typeface="Calibri"/>
                  <a:sym typeface="Calibri"/>
                </a:rPr>
                <a:t> large</a:t>
              </a:r>
            </a:p>
            <a:p>
              <a:pPr defTabSz="321457">
                <a:buSzPct val="100000"/>
                <a:buFont typeface="Helvetica"/>
                <a:buChar char="•"/>
                <a:defRPr sz="1800"/>
              </a:pPr>
              <a:r>
                <a:rPr dirty="0">
                  <a:latin typeface="Calibri"/>
                  <a:ea typeface="Calibri"/>
                  <a:cs typeface="Calibri"/>
                  <a:sym typeface="Calibri"/>
                </a:rPr>
                <a:t> perturbed</a:t>
              </a:r>
              <a:br>
                <a:rPr dirty="0">
                  <a:latin typeface="Calibri"/>
                  <a:ea typeface="Calibri"/>
                  <a:cs typeface="Calibri"/>
                  <a:sym typeface="Calibri"/>
                </a:rPr>
              </a:br>
              <a:endParaRPr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50" name="image64.jpg" descr="PSF_short_OFF_bin.ti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09504" y="0"/>
              <a:ext cx="1642928" cy="18629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52" name="Shape 252"/>
          <p:cNvSpPr/>
          <p:nvPr/>
        </p:nvSpPr>
        <p:spPr>
          <a:xfrm>
            <a:off x="-1" y="4390827"/>
            <a:ext cx="9144001" cy="1"/>
          </a:xfrm>
          <a:prstGeom prst="line">
            <a:avLst/>
          </a:prstGeom>
          <a:solidFill>
            <a:srgbClr val="BBE0E3"/>
          </a:solidFill>
          <a:ln w="12700">
            <a:solidFill/>
            <a:round/>
          </a:ln>
        </p:spPr>
        <p:txBody>
          <a:bodyPr lIns="45718" tIns="45718" rIns="45718" bIns="45718"/>
          <a:lstStyle/>
          <a:p>
            <a:pPr defTabSz="321457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253" name="image65.png" descr="C:\Users\J-C Olaya\Documents\InnoFSPEC\Projects\PL\tests_MM_IR\Paper MNRAS\Paper_draft\Submitted\Figures\Fig1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39975" y="4535289"/>
            <a:ext cx="2103439" cy="1943101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Shape 254"/>
          <p:cNvSpPr/>
          <p:nvPr/>
        </p:nvSpPr>
        <p:spPr>
          <a:xfrm>
            <a:off x="4586287" y="4669855"/>
            <a:ext cx="4557713" cy="830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321457">
              <a:defRPr sz="1800"/>
            </a:pPr>
            <a:r>
              <a:rPr sz="1700">
                <a:latin typeface="Calibri"/>
                <a:ea typeface="Calibri"/>
                <a:cs typeface="Calibri"/>
                <a:sym typeface="Calibri"/>
              </a:rPr>
              <a:t>Solution: multimode-to-single-mode converter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defTabSz="321457">
              <a:defRPr sz="1800"/>
            </a:pPr>
            <a:r>
              <a:rPr sz="3100" b="1">
                <a:solidFill>
                  <a:srgbClr val="3366FF"/>
                </a:solidFill>
                <a:latin typeface="Calibri"/>
                <a:ea typeface="Calibri"/>
                <a:cs typeface="Calibri"/>
                <a:sym typeface="Calibri"/>
              </a:rPr>
              <a:t>Photonic Lantern</a:t>
            </a:r>
          </a:p>
        </p:txBody>
      </p:sp>
      <p:pic>
        <p:nvPicPr>
          <p:cNvPr id="255" name="image66.jpg" descr="AO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7949" y="4535288"/>
            <a:ext cx="2087564" cy="1900239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Shape 256"/>
          <p:cNvSpPr/>
          <p:nvPr/>
        </p:nvSpPr>
        <p:spPr>
          <a:xfrm>
            <a:off x="167184" y="49248"/>
            <a:ext cx="8809634" cy="7892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7888" tIns="47888" rIns="47888" bIns="47888">
            <a:spAutoFit/>
          </a:bodyPr>
          <a:lstStyle>
            <a:lvl1pPr>
              <a:defRPr sz="6400">
                <a:solidFill>
                  <a:srgbClr val="F838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4500" dirty="0"/>
              <a:t> </a:t>
            </a:r>
            <a:r>
              <a:rPr sz="2800" dirty="0">
                <a:solidFill>
                  <a:schemeClr val="tx1"/>
                </a:solidFill>
                <a:latin typeface="+mn-lt"/>
                <a:ea typeface="+mj-ea"/>
                <a:cs typeface="+mj-cs"/>
                <a:sym typeface="Arial" charset="0"/>
              </a:rPr>
              <a:t>Telescope </a:t>
            </a:r>
            <a:r>
              <a:rPr sz="2800" dirty="0" smtClean="0">
                <a:solidFill>
                  <a:schemeClr val="tx1"/>
                </a:solidFill>
                <a:latin typeface="+mn-lt"/>
                <a:ea typeface="+mj-ea"/>
                <a:cs typeface="+mj-cs"/>
                <a:sym typeface="Arial" charset="0"/>
              </a:rPr>
              <a:t>coupling</a:t>
            </a:r>
            <a:endParaRPr sz="2800" dirty="0">
              <a:solidFill>
                <a:schemeClr val="tx1"/>
              </a:solidFill>
              <a:latin typeface="+mn-lt"/>
              <a:ea typeface="+mj-ea"/>
              <a:cs typeface="+mj-cs"/>
              <a:sym typeface="Arial" charset="0"/>
            </a:endParaRPr>
          </a:p>
        </p:txBody>
      </p:sp>
      <p:sp>
        <p:nvSpPr>
          <p:cNvPr id="259" name="Shape 259"/>
          <p:cNvSpPr/>
          <p:nvPr/>
        </p:nvSpPr>
        <p:spPr>
          <a:xfrm>
            <a:off x="5087925" y="5481372"/>
            <a:ext cx="3563746" cy="903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>
            <a:lvl1pPr>
              <a:defRPr sz="2500"/>
            </a:lvl1pPr>
          </a:lstStyle>
          <a:p>
            <a:pPr lvl="0">
              <a:defRPr sz="1800"/>
            </a:pPr>
            <a:r>
              <a:rPr sz="1800"/>
              <a:t>Leon-Saval, S., Birks, T., Bland-Hawthorn, J., Englund, M. (2005). Optics Letters, 30(19), 2545-2547.</a:t>
            </a:r>
          </a:p>
        </p:txBody>
      </p:sp>
      <p:pic>
        <p:nvPicPr>
          <p:cNvPr id="23" name="Picture 3" descr="AWG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2" y="1628800"/>
            <a:ext cx="4478949" cy="2370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092784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" grpId="0" animBg="1" advAuto="0"/>
      <p:bldP spid="253" grpId="0" animBg="1" advAuto="0"/>
      <p:bldP spid="254" grpId="0" animBg="1" advAuto="0"/>
      <p:bldP spid="255" grpId="0" animBg="1" advAuto="0"/>
      <p:bldP spid="259" grpId="0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8" descr="Sot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5134" y="2852936"/>
            <a:ext cx="4341042" cy="936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6" name="Picture 11" descr="AA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1840" y="5229200"/>
            <a:ext cx="2664296" cy="1383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13" descr="IHP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2564904"/>
            <a:ext cx="1512416" cy="2936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16" descr="UBATH.tif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712" y="3933056"/>
            <a:ext cx="2520280" cy="103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17" descr="USYD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00" y="2852936"/>
            <a:ext cx="2736304" cy="943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8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6256" y="5079505"/>
            <a:ext cx="2160240" cy="166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667099" y="476672"/>
            <a:ext cx="39211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5400" b="1" dirty="0">
                <a:solidFill>
                  <a:srgbClr val="0000FF"/>
                </a:solidFill>
              </a:rPr>
              <a:t>Many thanks </a:t>
            </a:r>
          </a:p>
          <a:p>
            <a:pPr algn="ctr" eaLnBrk="1" hangingPunct="1"/>
            <a:endParaRPr lang="en-GB" b="1" dirty="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907704" y="1484784"/>
            <a:ext cx="554461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1800" b="1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Additional slide material </a:t>
            </a:r>
            <a:r>
              <a:rPr lang="en-GB" sz="1800" b="1" dirty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from: </a:t>
            </a:r>
          </a:p>
          <a:p>
            <a:pPr algn="ctr"/>
            <a:r>
              <a:rPr lang="en-GB" sz="1800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Chris Betters, </a:t>
            </a:r>
            <a:r>
              <a:rPr lang="en-GB" sz="1800" dirty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Tim </a:t>
            </a:r>
            <a:r>
              <a:rPr lang="en-GB" sz="1800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Birks</a:t>
            </a:r>
            <a:r>
              <a:rPr lang="en-GB" sz="1800" dirty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, Joss Bland-</a:t>
            </a:r>
            <a:r>
              <a:rPr lang="en-GB" sz="1800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Hawthorn, Pierre Kern, Jon Lawrence</a:t>
            </a:r>
            <a:r>
              <a:rPr lang="en-GB" sz="1800" dirty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, </a:t>
            </a:r>
            <a:r>
              <a:rPr lang="en-GB" sz="1800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Jeremy </a:t>
            </a:r>
            <a:r>
              <a:rPr lang="en-GB" sz="1800" dirty="0" err="1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Allington</a:t>
            </a:r>
            <a:r>
              <a:rPr lang="en-GB" sz="1800" dirty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-</a:t>
            </a:r>
            <a:r>
              <a:rPr lang="en-GB" sz="1800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Smith, </a:t>
            </a:r>
            <a:r>
              <a:rPr lang="en-GB" sz="1800" dirty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Robert </a:t>
            </a:r>
            <a:r>
              <a:rPr lang="en-GB" sz="1800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Thompson, &amp; the innoFSPEC-AIP Team</a:t>
            </a:r>
            <a:endParaRPr lang="en-GB" sz="1800" dirty="0">
              <a:solidFill>
                <a:prstClr val="black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9" name="Picture 18" descr="Durham-Logo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0780" y="3933056"/>
            <a:ext cx="2311500" cy="1008112"/>
          </a:xfrm>
          <a:prstGeom prst="rect">
            <a:avLst/>
          </a:prstGeom>
        </p:spPr>
      </p:pic>
      <p:pic>
        <p:nvPicPr>
          <p:cNvPr id="21" name="Picture 6" descr="http://www.aip.de/logo.png"/>
          <p:cNvPicPr preferRelativeResize="0"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193" y="5589240"/>
            <a:ext cx="2607615" cy="108012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3112221316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04767" y="2785873"/>
            <a:ext cx="8841209" cy="1638548"/>
            <a:chOff x="179512" y="4293096"/>
            <a:chExt cx="8841209" cy="1638548"/>
          </a:xfrm>
        </p:grpSpPr>
        <p:pic>
          <p:nvPicPr>
            <p:cNvPr id="10" name="Picture 4" descr="C:\My Documents\publications\1105 cleoe invited\structure thin crop.jpg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4293096"/>
              <a:ext cx="1638300" cy="163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1331913" y="4293344"/>
              <a:ext cx="7688808" cy="1638300"/>
              <a:chOff x="1331913" y="4293344"/>
              <a:chExt cx="7688808" cy="1638300"/>
            </a:xfrm>
          </p:grpSpPr>
          <p:pic>
            <p:nvPicPr>
              <p:cNvPr id="12" name="Picture 3" descr="C:\My Documents\publications\1105 cleoe invited\structure fat crop.jpg"/>
              <p:cNvPicPr>
                <a:picLocks noChangeAspect="1" noChangeArrowheads="1"/>
              </p:cNvPicPr>
              <p:nvPr/>
            </p:nvPicPr>
            <p:blipFill>
              <a:blip r:embed="rId4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80833" y="4293344"/>
                <a:ext cx="1639888" cy="163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913" y="4437063"/>
                <a:ext cx="1439862" cy="14398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" name="Picture 1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84438" y="4437063"/>
                <a:ext cx="1439862" cy="14398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5" name="Picture 11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5375" y="4437063"/>
                <a:ext cx="1439863" cy="14398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6" name="Picture 12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87900" y="4437063"/>
                <a:ext cx="1439863" cy="14398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7" name="Picture 14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4888" y="4437063"/>
                <a:ext cx="1439862" cy="14398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27" name="Picture 26" descr="C:\Users\J-C Olaya\Documents\InnoFSPEC\Projects\PL\tests_MM_IR\Paper SPIE\Poster\Figures\Selected figures\Lanter transition schematic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4616" y="962703"/>
            <a:ext cx="5509727" cy="1653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841" y="4434080"/>
            <a:ext cx="3856714" cy="2392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9555" y="4434080"/>
            <a:ext cx="2370296" cy="2392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9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8631" y="4438177"/>
            <a:ext cx="2800068" cy="2404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20" name="Group 11"/>
          <p:cNvGrpSpPr>
            <a:grpSpLocks/>
          </p:cNvGrpSpPr>
          <p:nvPr/>
        </p:nvGrpSpPr>
        <p:grpSpPr bwMode="auto">
          <a:xfrm>
            <a:off x="3419872" y="836713"/>
            <a:ext cx="5472608" cy="1872208"/>
            <a:chOff x="683568" y="3625974"/>
            <a:chExt cx="7351851" cy="2251298"/>
          </a:xfrm>
        </p:grpSpPr>
        <p:pic>
          <p:nvPicPr>
            <p:cNvPr id="21" name="Picture 12" descr="C:\Users\J-C Olaya\Documents\InnoFSPEC\Talks\Gülpe_2012\Figures\High resolution\Figures\Lanter transition schematic.jp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3645024"/>
              <a:ext cx="2592288" cy="2232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3" descr="C:\Users\J-C Olaya\Documents\InnoFSPEC\Talks\Gülpe_2012\Figures\High resolution\Figures\Lanter transition schematic.jp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4103" y="3625974"/>
              <a:ext cx="2121316" cy="2232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7" descr="C:\Users\J-C Olaya\Documents\InnoFSPEC\Talks\Gülpe_2012\Figures\High resolution\Figures\Lanter transition schematic.jp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9832" y="3645024"/>
              <a:ext cx="2880320" cy="2232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" name="Picture 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3616" y="620688"/>
            <a:ext cx="1821105" cy="3024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-17997" y="980728"/>
            <a:ext cx="4013934" cy="1631216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Motivation</a:t>
            </a:r>
          </a:p>
          <a:p>
            <a:pPr marL="285720" indent="-285720">
              <a:buFont typeface="Arial"/>
              <a:buChar char="•"/>
            </a:pPr>
            <a:r>
              <a:rPr lang="en-GB" sz="2000" dirty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Working at diffraction limit (SM)</a:t>
            </a:r>
          </a:p>
          <a:p>
            <a:pPr marL="285720" indent="-285720">
              <a:buFont typeface="Arial"/>
              <a:buChar char="•"/>
            </a:pPr>
            <a:r>
              <a:rPr lang="en-GB" sz="2000" dirty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Enables </a:t>
            </a:r>
            <a:r>
              <a:rPr lang="en-GB" sz="2000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photonic functions</a:t>
            </a:r>
            <a:endParaRPr lang="en-GB" sz="2000" dirty="0">
              <a:solidFill>
                <a:prstClr val="black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285720" indent="-285720">
              <a:buFont typeface="Arial"/>
              <a:buChar char="•"/>
            </a:pPr>
            <a:r>
              <a:rPr lang="en-GB" sz="2000" dirty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Efficient telescope coupling</a:t>
            </a:r>
          </a:p>
          <a:p>
            <a:pPr marL="285720" indent="-285720">
              <a:buFont typeface="Arial"/>
              <a:buChar char="•"/>
            </a:pPr>
            <a:r>
              <a:rPr lang="en-GB" sz="2000" dirty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Modal noise suppression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521916" y="97478"/>
            <a:ext cx="6794500" cy="523210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algn="ctr" defTabSz="457153">
              <a:defRPr sz="1800">
                <a:solidFill>
                  <a:srgbClr val="000000"/>
                </a:solidFill>
              </a:defRPr>
            </a:pPr>
            <a:r>
              <a:rPr lang="en-GB" sz="2800" dirty="0">
                <a:solidFill>
                  <a:schemeClr val="tx1"/>
                </a:solidFill>
                <a:latin typeface="+mn-lt"/>
                <a:ea typeface="+mj-ea"/>
                <a:cs typeface="+mj-cs"/>
                <a:sym typeface="Palatino"/>
              </a:rPr>
              <a:t>Types of Photonic Lantern</a:t>
            </a:r>
          </a:p>
        </p:txBody>
      </p:sp>
    </p:spTree>
    <p:extLst>
      <p:ext uri="{BB962C8B-B14F-4D97-AF65-F5344CB8AC3E}">
        <p14:creationId xmlns:p14="http://schemas.microsoft.com/office/powerpoint/2010/main" val="148446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6" name="Rectangle 22"/>
          <p:cNvSpPr>
            <a:spLocks noChangeArrowheads="1"/>
          </p:cNvSpPr>
          <p:nvPr/>
        </p:nvSpPr>
        <p:spPr bwMode="auto">
          <a:xfrm>
            <a:off x="1440160" y="232165"/>
            <a:ext cx="7092280" cy="49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769" tIns="47885" rIns="95769" bIns="47885"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GB" sz="2800" dirty="0" smtClean="0">
                <a:latin typeface="+mn-lt"/>
                <a:ea typeface="ＭＳ Ｐゴシック" charset="0"/>
                <a:cs typeface="ＭＳ Ｐゴシック" charset="0"/>
              </a:rPr>
              <a:t>3D &amp; Hybrid Photonic </a:t>
            </a:r>
            <a:r>
              <a:rPr lang="en-GB" sz="2800" dirty="0">
                <a:latin typeface="+mn-lt"/>
                <a:ea typeface="ＭＳ Ｐゴシック" charset="0"/>
                <a:cs typeface="ＭＳ Ｐゴシック" charset="0"/>
              </a:rPr>
              <a:t>Lantern</a:t>
            </a:r>
          </a:p>
        </p:txBody>
      </p:sp>
      <p:pic>
        <p:nvPicPr>
          <p:cNvPr id="2" name="Picture 1" descr="fig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1412776"/>
            <a:ext cx="9217024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938680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94949"/>
            <a:ext cx="8892481" cy="3458187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416082" y="231041"/>
            <a:ext cx="6900334" cy="461655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algn="ctr" defTabSz="457153" fontAlgn="auto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latin typeface="+mn-lt"/>
                <a:ea typeface="+mn-ea"/>
                <a:cs typeface="Arial Rounded MT Bold" charset="0"/>
              </a:rPr>
              <a:t>Photonic Lantern Coupled Spectrograph</a:t>
            </a:r>
            <a:endParaRPr lang="en-GB" dirty="0">
              <a:latin typeface="+mn-lt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3568" y="4581128"/>
            <a:ext cx="8142237" cy="2246759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marL="285720" indent="-285720" defTabSz="457153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GB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Reformatting slit </a:t>
            </a:r>
            <a:r>
              <a:rPr lang="en-GB" sz="2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of spectrograph into single mode via photonic lantern</a:t>
            </a:r>
          </a:p>
          <a:p>
            <a:pPr marL="285720" indent="-285720" defTabSz="457153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GB" sz="2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Spectrograph can use </a:t>
            </a:r>
            <a:r>
              <a:rPr lang="en-GB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conventional optics or photonics</a:t>
            </a:r>
          </a:p>
          <a:p>
            <a:pPr marL="285720" indent="-285720" defTabSz="457153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GB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Trade slit length for slit width</a:t>
            </a:r>
          </a:p>
          <a:p>
            <a:pPr marL="285720" indent="-285720" defTabSz="457153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GB" sz="2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Narrow slit allow </a:t>
            </a:r>
            <a:r>
              <a:rPr lang="en-GB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diffraction limited performance </a:t>
            </a:r>
          </a:p>
          <a:p>
            <a:pPr marL="742873" lvl="1" indent="-285720" defTabSz="457153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GB" sz="2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Conventional Spectrograph: Small diameter and relative cheap optics</a:t>
            </a:r>
          </a:p>
          <a:p>
            <a:pPr marL="742873" lvl="1" indent="-285720" defTabSz="457153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GB" sz="2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Integrated Photonic Dispersion: Arrayed Waveguide </a:t>
            </a:r>
            <a:r>
              <a:rPr lang="en-GB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Gratings</a:t>
            </a:r>
          </a:p>
          <a:p>
            <a:pPr marL="285720" indent="-285720" defTabSz="457153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GB" sz="20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Spectrograph design becomes independent of telescope parameters</a:t>
            </a:r>
            <a:endParaRPr lang="en-GB" sz="20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99992" y="1394192"/>
            <a:ext cx="4248472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ea typeface="+mn-ea"/>
                <a:cs typeface="+mn-cs"/>
              </a:rPr>
              <a:t>The PIMMS instrument concept</a:t>
            </a:r>
            <a:endParaRPr lang="en-US" sz="1600" dirty="0" smtClean="0">
              <a:latin typeface="Times New Roman" pitchFamily="18" charset="0"/>
              <a:ea typeface="+mn-ea"/>
              <a:cs typeface="+mn-cs"/>
            </a:endParaRPr>
          </a:p>
          <a:p>
            <a:pPr algn="ctr"/>
            <a:r>
              <a:rPr lang="en-US" sz="1600" dirty="0" smtClean="0">
                <a:latin typeface="Times New Roman" pitchFamily="18" charset="0"/>
                <a:ea typeface="+mn-ea"/>
                <a:cs typeface="+mn-cs"/>
              </a:rPr>
              <a:t>J. Bland-Hawthorn et al, </a:t>
            </a:r>
          </a:p>
          <a:p>
            <a:pPr algn="ctr"/>
            <a:r>
              <a:rPr lang="en-US" sz="1600" dirty="0" smtClean="0">
                <a:latin typeface="Times New Roman" pitchFamily="18" charset="0"/>
                <a:ea typeface="+mn-ea"/>
                <a:cs typeface="+mn-cs"/>
              </a:rPr>
              <a:t>Proc. SPIE 7735, 77350N (2010)</a:t>
            </a:r>
          </a:p>
        </p:txBody>
      </p:sp>
    </p:spTree>
    <p:extLst>
      <p:ext uri="{BB962C8B-B14F-4D97-AF65-F5344CB8AC3E}">
        <p14:creationId xmlns:p14="http://schemas.microsoft.com/office/powerpoint/2010/main" val="33043732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4363" y="3789040"/>
            <a:ext cx="41783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8" name="Rectangle 29"/>
          <p:cNvSpPr>
            <a:spLocks noChangeArrowheads="1"/>
          </p:cNvSpPr>
          <p:nvPr/>
        </p:nvSpPr>
        <p:spPr bwMode="auto">
          <a:xfrm>
            <a:off x="1763688" y="116632"/>
            <a:ext cx="63001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latin typeface="+mn-lt"/>
                <a:ea typeface="ＭＳ Ｐゴシック" charset="0"/>
                <a:cs typeface="Arial Rounded MT Bold" charset="0"/>
              </a:rPr>
              <a:t>Diffraction Limited Spectrograph</a:t>
            </a:r>
            <a:endParaRPr lang="en-GB" sz="2800" dirty="0"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55299" name="TextBox 2"/>
          <p:cNvSpPr txBox="1">
            <a:spLocks noChangeArrowheads="1"/>
          </p:cNvSpPr>
          <p:nvPr/>
        </p:nvSpPr>
        <p:spPr bwMode="auto">
          <a:xfrm>
            <a:off x="142875" y="5638750"/>
            <a:ext cx="42989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GB" sz="1800" b="1" dirty="0">
                <a:solidFill>
                  <a:prstClr val="black"/>
                </a:solidFill>
              </a:rPr>
              <a:t>Combine limited AO </a:t>
            </a:r>
            <a:r>
              <a:rPr lang="en-GB" sz="1800" dirty="0">
                <a:solidFill>
                  <a:prstClr val="black"/>
                </a:solidFill>
              </a:rPr>
              <a:t>correction with photonics</a:t>
            </a:r>
          </a:p>
          <a:p>
            <a:pPr lvl="1" eaLnBrk="1" hangingPunct="1">
              <a:buFont typeface="Arial" charset="0"/>
              <a:buChar char="•"/>
            </a:pPr>
            <a:r>
              <a:rPr lang="en-GB" sz="1800" dirty="0">
                <a:solidFill>
                  <a:prstClr val="black"/>
                </a:solidFill>
                <a:cs typeface="ＭＳ Ｐゴシック" charset="0"/>
              </a:rPr>
              <a:t>Lower order AO with a few mode photonic lantern</a:t>
            </a:r>
          </a:p>
        </p:txBody>
      </p:sp>
      <p:pic>
        <p:nvPicPr>
          <p:cNvPr id="5530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7773" y="1107752"/>
            <a:ext cx="3876675" cy="26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TextBox 8"/>
          <p:cNvSpPr txBox="1">
            <a:spLocks noChangeArrowheads="1"/>
          </p:cNvSpPr>
          <p:nvPr/>
        </p:nvSpPr>
        <p:spPr bwMode="auto">
          <a:xfrm>
            <a:off x="0" y="1529209"/>
            <a:ext cx="4297363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GB" sz="1800" b="1" dirty="0">
                <a:solidFill>
                  <a:prstClr val="black"/>
                </a:solidFill>
              </a:rPr>
              <a:t>Use AO System</a:t>
            </a:r>
            <a:r>
              <a:rPr lang="en-GB" sz="1800" dirty="0">
                <a:solidFill>
                  <a:prstClr val="black"/>
                </a:solidFill>
              </a:rPr>
              <a:t> to provide near-diffraction limited PSF</a:t>
            </a:r>
          </a:p>
          <a:p>
            <a:pPr lvl="1" eaLnBrk="1" hangingPunct="1">
              <a:buFont typeface="Arial" charset="0"/>
              <a:buChar char="•"/>
            </a:pPr>
            <a:r>
              <a:rPr lang="en-GB" sz="1800" dirty="0">
                <a:solidFill>
                  <a:prstClr val="black"/>
                </a:solidFill>
                <a:cs typeface="ＭＳ Ｐゴシック" charset="0"/>
              </a:rPr>
              <a:t>Losses due to imperfect correction</a:t>
            </a:r>
          </a:p>
          <a:p>
            <a:pPr lvl="1" eaLnBrk="1" hangingPunct="1">
              <a:buFont typeface="Arial" charset="0"/>
              <a:buChar char="•"/>
            </a:pPr>
            <a:r>
              <a:rPr lang="en-GB" sz="1800" dirty="0">
                <a:solidFill>
                  <a:prstClr val="black"/>
                </a:solidFill>
                <a:cs typeface="ＭＳ Ｐゴシック" charset="0"/>
              </a:rPr>
              <a:t>Losses from PSF to spectrograph aperture alignment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7000" y="3272755"/>
            <a:ext cx="4297363" cy="26765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en-GB" sz="1800" b="1" dirty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Use Photonic Lantern </a:t>
            </a:r>
            <a:r>
              <a:rPr lang="en-GB" sz="1800" dirty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to convert to single mode regime</a:t>
            </a:r>
          </a:p>
          <a:p>
            <a:pPr marL="742950" lvl="1" indent="-285750">
              <a:buFont typeface="Arial"/>
              <a:buChar char="•"/>
              <a:defRPr/>
            </a:pPr>
            <a:r>
              <a:rPr lang="en-GB" sz="1800" dirty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May require many modes</a:t>
            </a:r>
          </a:p>
          <a:p>
            <a:pPr marL="457200" lvl="1">
              <a:defRPr/>
            </a:pPr>
            <a:endParaRPr lang="en-GB" sz="1800" dirty="0">
              <a:solidFill>
                <a:prstClr val="black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457200" lvl="1">
              <a:defRPr/>
            </a:pPr>
            <a:r>
              <a:rPr lang="en-GB" sz="1800" dirty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  <a:p>
            <a:pPr marL="1200150" lvl="2" indent="-285750">
              <a:buFont typeface="Arial"/>
              <a:buChar char="•"/>
              <a:defRPr/>
            </a:pPr>
            <a:endParaRPr lang="en-GB" sz="1800" dirty="0">
              <a:solidFill>
                <a:prstClr val="black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1200150" lvl="2" indent="-285750">
              <a:buFont typeface="Arial"/>
              <a:buChar char="•"/>
              <a:defRPr/>
            </a:pPr>
            <a:r>
              <a:rPr lang="en-GB" sz="1800" dirty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8m, 0.5 as, H-Band: ~100</a:t>
            </a:r>
          </a:p>
          <a:p>
            <a:pPr marL="1200150" lvl="2" indent="-285750">
              <a:buFont typeface="Arial"/>
              <a:buChar char="•"/>
              <a:defRPr/>
            </a:pPr>
            <a:r>
              <a:rPr lang="en-GB" sz="1800" dirty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8m, 0.5 as, Visible:  ~1000 </a:t>
            </a:r>
          </a:p>
        </p:txBody>
      </p:sp>
      <p:sp>
        <p:nvSpPr>
          <p:cNvPr id="55303" name="TextBox 10"/>
          <p:cNvSpPr txBox="1">
            <a:spLocks noChangeArrowheads="1"/>
          </p:cNvSpPr>
          <p:nvPr/>
        </p:nvSpPr>
        <p:spPr bwMode="auto">
          <a:xfrm>
            <a:off x="142875" y="1133922"/>
            <a:ext cx="45005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000" b="1" dirty="0">
                <a:solidFill>
                  <a:prstClr val="black"/>
                </a:solidFill>
              </a:rPr>
              <a:t>Diffraction limited from the ground</a:t>
            </a:r>
          </a:p>
        </p:txBody>
      </p:sp>
      <p:pic>
        <p:nvPicPr>
          <p:cNvPr id="55304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8425" y="4193010"/>
            <a:ext cx="1547391" cy="808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1401134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9"/>
          <p:cNvSpPr>
            <a:spLocks noChangeArrowheads="1"/>
          </p:cNvSpPr>
          <p:nvPr/>
        </p:nvSpPr>
        <p:spPr bwMode="auto">
          <a:xfrm>
            <a:off x="1368152" y="97468"/>
            <a:ext cx="70922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latin typeface="+mn-lt"/>
                <a:ea typeface="ＭＳ Ｐゴシック" charset="0"/>
                <a:cs typeface="Arial Rounded MT Bold" charset="0"/>
              </a:rPr>
              <a:t>PL: MM to SM slit re-formatting</a:t>
            </a:r>
            <a:endParaRPr lang="en-GB" sz="2800" dirty="0">
              <a:latin typeface="+mn-lt"/>
              <a:ea typeface="ＭＳ Ｐゴシック" charset="0"/>
              <a:cs typeface="ＭＳ Ｐゴシック" charset="0"/>
            </a:endParaRPr>
          </a:p>
        </p:txBody>
      </p:sp>
      <p:pic>
        <p:nvPicPr>
          <p:cNvPr id="5632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836712"/>
            <a:ext cx="9180513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Box 2"/>
          <p:cNvSpPr txBox="1">
            <a:spLocks noChangeArrowheads="1"/>
          </p:cNvSpPr>
          <p:nvPr/>
        </p:nvSpPr>
        <p:spPr bwMode="auto">
          <a:xfrm>
            <a:off x="2292351" y="3929162"/>
            <a:ext cx="56435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2000" b="1">
                <a:solidFill>
                  <a:srgbClr val="0000FF"/>
                </a:solidFill>
              </a:rPr>
              <a:t>The multimode fibre core has the same area as the single mode fibre cores</a:t>
            </a:r>
          </a:p>
        </p:txBody>
      </p:sp>
      <p:sp>
        <p:nvSpPr>
          <p:cNvPr id="56324" name="TextBox 5"/>
          <p:cNvSpPr txBox="1">
            <a:spLocks noChangeArrowheads="1"/>
          </p:cNvSpPr>
          <p:nvPr/>
        </p:nvSpPr>
        <p:spPr bwMode="auto">
          <a:xfrm>
            <a:off x="1906588" y="4586387"/>
            <a:ext cx="7264400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GB" sz="1700" dirty="0">
                <a:solidFill>
                  <a:prstClr val="black"/>
                </a:solidFill>
              </a:rPr>
              <a:t>Number of multi-modes = Number of single-mode cores</a:t>
            </a:r>
          </a:p>
          <a:p>
            <a:pPr eaLnBrk="1" hangingPunct="1">
              <a:buFont typeface="Arial" charset="0"/>
              <a:buChar char="•"/>
            </a:pPr>
            <a:r>
              <a:rPr lang="en-GB" sz="1700" dirty="0">
                <a:solidFill>
                  <a:prstClr val="black"/>
                </a:solidFill>
              </a:rPr>
              <a:t>SM fibre has √N smaller diameter than MM fibre</a:t>
            </a:r>
          </a:p>
          <a:p>
            <a:pPr lvl="1" eaLnBrk="1" hangingPunct="1">
              <a:buFont typeface="Arial" charset="0"/>
              <a:buChar char="•"/>
            </a:pPr>
            <a:r>
              <a:rPr lang="en-GB" sz="1700" b="1" dirty="0">
                <a:solidFill>
                  <a:prstClr val="black"/>
                </a:solidFill>
                <a:cs typeface="ＭＳ Ｐゴシック" charset="0"/>
              </a:rPr>
              <a:t>SM system will give lossless √N higher R, if </a:t>
            </a:r>
            <a:r>
              <a:rPr lang="en-GB" sz="1700" b="1" i="1" dirty="0">
                <a:solidFill>
                  <a:prstClr val="black"/>
                </a:solidFill>
                <a:cs typeface="ＭＳ Ｐゴシック" charset="0"/>
              </a:rPr>
              <a:t>d</a:t>
            </a:r>
            <a:r>
              <a:rPr lang="en-GB" sz="1700" b="1" dirty="0">
                <a:solidFill>
                  <a:prstClr val="black"/>
                </a:solidFill>
                <a:cs typeface="ＭＳ Ｐゴシック" charset="0"/>
              </a:rPr>
              <a:t> limited</a:t>
            </a:r>
          </a:p>
          <a:p>
            <a:pPr eaLnBrk="1" hangingPunct="1">
              <a:buFont typeface="Arial" charset="0"/>
              <a:buChar char="•"/>
            </a:pPr>
            <a:r>
              <a:rPr lang="en-GB" sz="1700" dirty="0">
                <a:solidFill>
                  <a:prstClr val="black"/>
                </a:solidFill>
              </a:rPr>
              <a:t>If SM are adjacent and without any gap for cladding</a:t>
            </a:r>
          </a:p>
          <a:p>
            <a:pPr lvl="1" eaLnBrk="1" hangingPunct="1">
              <a:buFont typeface="Arial" charset="0"/>
              <a:buChar char="•"/>
            </a:pPr>
            <a:r>
              <a:rPr lang="en-GB" sz="1700" b="1" dirty="0">
                <a:solidFill>
                  <a:prstClr val="black"/>
                </a:solidFill>
                <a:cs typeface="ＭＳ Ｐゴシック" charset="0"/>
              </a:rPr>
              <a:t>SM slit is √N longer than MM slit</a:t>
            </a:r>
          </a:p>
          <a:p>
            <a:pPr eaLnBrk="1" hangingPunct="1">
              <a:buFont typeface="Arial" charset="0"/>
              <a:buChar char="•"/>
            </a:pPr>
            <a:r>
              <a:rPr lang="en-GB" sz="1700" dirty="0">
                <a:solidFill>
                  <a:prstClr val="black"/>
                </a:solidFill>
              </a:rPr>
              <a:t>For adequate </a:t>
            </a:r>
            <a:r>
              <a:rPr lang="en-GB" sz="1700" dirty="0" err="1">
                <a:solidFill>
                  <a:prstClr val="black"/>
                </a:solidFill>
              </a:rPr>
              <a:t>λ</a:t>
            </a:r>
            <a:r>
              <a:rPr lang="en-GB" sz="1700" dirty="0">
                <a:solidFill>
                  <a:prstClr val="black"/>
                </a:solidFill>
              </a:rPr>
              <a:t> sampling SM pixels must be √N smaller than MM</a:t>
            </a:r>
          </a:p>
          <a:p>
            <a:pPr lvl="1" eaLnBrk="1" hangingPunct="1">
              <a:buFont typeface="Arial" charset="0"/>
              <a:buChar char="•"/>
            </a:pPr>
            <a:r>
              <a:rPr lang="en-GB" sz="1700" dirty="0">
                <a:solidFill>
                  <a:prstClr val="black"/>
                </a:solidFill>
                <a:cs typeface="ＭＳ Ｐゴシック" charset="0"/>
              </a:rPr>
              <a:t>SM needs N more pixels than MM, unless pixels are rectangular</a:t>
            </a:r>
          </a:p>
          <a:p>
            <a:pPr eaLnBrk="1" hangingPunct="1">
              <a:buFont typeface="Arial" charset="0"/>
              <a:buChar char="•"/>
            </a:pPr>
            <a:r>
              <a:rPr lang="en-GB" sz="1700" b="1" dirty="0">
                <a:solidFill>
                  <a:prstClr val="black"/>
                </a:solidFill>
              </a:rPr>
              <a:t>SM: Ideally √N smaller pixels, but rectangular and √N more pixels</a:t>
            </a:r>
          </a:p>
        </p:txBody>
      </p:sp>
      <p:sp>
        <p:nvSpPr>
          <p:cNvPr id="56325" name="TextBox 7"/>
          <p:cNvSpPr txBox="1">
            <a:spLocks noChangeArrowheads="1"/>
          </p:cNvSpPr>
          <p:nvPr/>
        </p:nvSpPr>
        <p:spPr bwMode="auto">
          <a:xfrm>
            <a:off x="26988" y="1371699"/>
            <a:ext cx="2730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000" i="1">
                <a:solidFill>
                  <a:prstClr val="black"/>
                </a:solidFill>
              </a:rPr>
              <a:t>N = number of SM cores</a:t>
            </a:r>
          </a:p>
        </p:txBody>
      </p:sp>
    </p:spTree>
    <p:extLst>
      <p:ext uri="{BB962C8B-B14F-4D97-AF65-F5344CB8AC3E}">
        <p14:creationId xmlns:p14="http://schemas.microsoft.com/office/powerpoint/2010/main" val="3795430589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1475656" y="116632"/>
            <a:ext cx="7149480" cy="576064"/>
          </a:xfrm>
        </p:spPr>
        <p:txBody>
          <a:bodyPr/>
          <a:lstStyle/>
          <a:p>
            <a:pPr algn="ctr">
              <a:defRPr/>
            </a:pPr>
            <a:r>
              <a:rPr lang="en-AU" altLang="en-US" sz="2800" kern="1200" dirty="0" smtClean="0">
                <a:solidFill>
                  <a:srgbClr val="000000"/>
                </a:solidFill>
                <a:latin typeface="Arial (Body)"/>
                <a:ea typeface="+mn-ea"/>
                <a:cs typeface="Arial (Body)"/>
              </a:rPr>
              <a:t>Single-mode </a:t>
            </a:r>
            <a:r>
              <a:rPr lang="en-AU" altLang="en-US" sz="2800" kern="1200" dirty="0" err="1" smtClean="0">
                <a:solidFill>
                  <a:srgbClr val="000000"/>
                </a:solidFill>
                <a:latin typeface="Arial (Body)"/>
                <a:ea typeface="+mn-ea"/>
                <a:cs typeface="Arial (Body)"/>
              </a:rPr>
              <a:t>échelle</a:t>
            </a:r>
            <a:r>
              <a:rPr lang="en-AU" altLang="en-US" sz="2800" kern="1200" dirty="0" smtClean="0">
                <a:solidFill>
                  <a:srgbClr val="000000"/>
                </a:solidFill>
                <a:latin typeface="Arial (Body)"/>
                <a:ea typeface="+mn-ea"/>
                <a:cs typeface="Arial (Body)"/>
              </a:rPr>
              <a:t> spectrograph</a:t>
            </a:r>
            <a:endParaRPr lang="en-GB" altLang="en-US" sz="2800" kern="1200" dirty="0" smtClean="0">
              <a:solidFill>
                <a:srgbClr val="000000"/>
              </a:solidFill>
              <a:latin typeface="Arial (Body)"/>
              <a:ea typeface="+mn-ea"/>
              <a:cs typeface="Arial (Body)"/>
            </a:endParaRP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838" y="1628800"/>
            <a:ext cx="7178675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-36512" y="6237312"/>
            <a:ext cx="9180512" cy="6480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 sz="20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36513" y="6237312"/>
            <a:ext cx="1453581" cy="6480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 sz="2000" b="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8" name="Picture 9" descr="C:\Users\izabela\Pictures\DIISR-AAO_logo_invers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888" y="6273552"/>
            <a:ext cx="1147564" cy="561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6" descr="Cudos_Logo_Reverse_Whit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2551" y="6273659"/>
            <a:ext cx="1359544" cy="53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C:\Users\izabela\Pictures\LOGOS\MQ AA&amp;A Research Centre Logo\MQ AA&amp;A Research Centre Inline\tif &amp; jpg\MQ AA&amp;A Research Centre Inline RGB_BLACK_BKCG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2288" y="6350367"/>
            <a:ext cx="3442692" cy="40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 descr="C:\Users\izabela\Pictures\LOGOS\Macquarie_MQphotonics_Black_backgroun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4813" y="6350284"/>
            <a:ext cx="2515078" cy="427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8852" y="112827"/>
            <a:ext cx="7327130" cy="867901"/>
          </a:xfrm>
        </p:spPr>
        <p:txBody>
          <a:bodyPr>
            <a:normAutofit/>
          </a:bodyPr>
          <a:lstStyle/>
          <a:p>
            <a:r>
              <a:rPr lang="en-GB" sz="2800" dirty="0" smtClean="0">
                <a:solidFill>
                  <a:srgbClr val="000000"/>
                </a:solidFill>
                <a:latin typeface="+mn-lt"/>
              </a:rPr>
              <a:t>IPS (AWGs)</a:t>
            </a:r>
            <a:endParaRPr lang="en-GB" sz="2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5751" y="1188291"/>
            <a:ext cx="4670909" cy="56970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727" y="4140199"/>
            <a:ext cx="3465697" cy="20351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1" y="1539876"/>
            <a:ext cx="3147015" cy="2246769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Motivation</a:t>
            </a:r>
          </a:p>
          <a:p>
            <a:pPr marL="285720" indent="-285720">
              <a:buFont typeface="Arial"/>
              <a:buChar char="•"/>
            </a:pPr>
            <a:r>
              <a:rPr lang="en-GB" sz="2800" dirty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Stability</a:t>
            </a:r>
          </a:p>
          <a:p>
            <a:pPr marL="285720" indent="-285720">
              <a:buFont typeface="Arial"/>
              <a:buChar char="•"/>
            </a:pPr>
            <a:r>
              <a:rPr lang="en-GB" sz="2800" dirty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Diffraction Limited</a:t>
            </a:r>
          </a:p>
          <a:p>
            <a:pPr marL="285720" indent="-285720">
              <a:buFont typeface="Arial"/>
              <a:buChar char="•"/>
            </a:pPr>
            <a:r>
              <a:rPr lang="en-GB" sz="2800" dirty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Modularity</a:t>
            </a:r>
          </a:p>
          <a:p>
            <a:pPr marL="285720" indent="-285720">
              <a:buFont typeface="Arial"/>
              <a:buChar char="•"/>
            </a:pPr>
            <a:r>
              <a:rPr lang="en-GB" sz="2800" dirty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Mass Production</a:t>
            </a:r>
          </a:p>
        </p:txBody>
      </p:sp>
    </p:spTree>
    <p:extLst>
      <p:ext uri="{BB962C8B-B14F-4D97-AF65-F5344CB8AC3E}">
        <p14:creationId xmlns:p14="http://schemas.microsoft.com/office/powerpoint/2010/main" val="370627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AIP-InnoFSPEC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1761</TotalTime>
  <Pages>0</Pages>
  <Words>891</Words>
  <Characters>0</Characters>
  <Application>Microsoft Macintosh PowerPoint</Application>
  <PresentationFormat>On-screen Show (4:3)</PresentationFormat>
  <Lines>0</Lines>
  <Paragraphs>170</Paragraphs>
  <Slides>20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AIP-InnoFSPEC</vt:lpstr>
      <vt:lpstr>Integrated Photonic Spectrographs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Single-mode échelle spectrograph</vt:lpstr>
      <vt:lpstr>IPS (AWGs)</vt:lpstr>
      <vt:lpstr>IPS (PEGs)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SWIFTS</vt:lpstr>
      <vt:lpstr>Photonic Spectroscopic System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rh</dc:creator>
  <cp:keywords/>
  <dc:description/>
  <cp:lastModifiedBy>Roger Haynes</cp:lastModifiedBy>
  <cp:revision>201</cp:revision>
  <dcterms:modified xsi:type="dcterms:W3CDTF">2014-11-06T09:35:03Z</dcterms:modified>
</cp:coreProperties>
</file>